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703" r:id="rId2"/>
  </p:sldMasterIdLst>
  <p:notesMasterIdLst>
    <p:notesMasterId r:id="rId36"/>
  </p:notesMasterIdLst>
  <p:sldIdLst>
    <p:sldId id="432" r:id="rId3"/>
    <p:sldId id="546" r:id="rId4"/>
    <p:sldId id="523" r:id="rId5"/>
    <p:sldId id="547" r:id="rId6"/>
    <p:sldId id="548" r:id="rId7"/>
    <p:sldId id="540" r:id="rId8"/>
    <p:sldId id="555" r:id="rId9"/>
    <p:sldId id="541" r:id="rId10"/>
    <p:sldId id="556" r:id="rId11"/>
    <p:sldId id="543" r:id="rId12"/>
    <p:sldId id="552" r:id="rId13"/>
    <p:sldId id="554" r:id="rId14"/>
    <p:sldId id="553" r:id="rId15"/>
    <p:sldId id="551" r:id="rId16"/>
    <p:sldId id="544" r:id="rId17"/>
    <p:sldId id="532" r:id="rId18"/>
    <p:sldId id="527" r:id="rId19"/>
    <p:sldId id="526" r:id="rId20"/>
    <p:sldId id="525" r:id="rId21"/>
    <p:sldId id="530" r:id="rId22"/>
    <p:sldId id="531" r:id="rId23"/>
    <p:sldId id="534" r:id="rId24"/>
    <p:sldId id="535" r:id="rId25"/>
    <p:sldId id="536" r:id="rId26"/>
    <p:sldId id="537" r:id="rId27"/>
    <p:sldId id="538" r:id="rId28"/>
    <p:sldId id="539" r:id="rId29"/>
    <p:sldId id="557" r:id="rId30"/>
    <p:sldId id="559" r:id="rId31"/>
    <p:sldId id="560" r:id="rId32"/>
    <p:sldId id="561" r:id="rId33"/>
    <p:sldId id="558" r:id="rId34"/>
    <p:sldId id="4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081"/>
    <a:srgbClr val="E67B09"/>
    <a:srgbClr val="B64A47"/>
    <a:srgbClr val="806CC1"/>
    <a:srgbClr val="C8514F"/>
    <a:srgbClr val="7260AC"/>
    <a:srgbClr val="A6D86B"/>
    <a:srgbClr val="9CCA62"/>
    <a:srgbClr val="D8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8" autoAdjust="0"/>
    <p:restoredTop sz="96405" autoAdjust="0"/>
  </p:normalViewPr>
  <p:slideViewPr>
    <p:cSldViewPr snapToGrid="0" snapToObjects="1">
      <p:cViewPr varScale="1">
        <p:scale>
          <a:sx n="115" d="100"/>
          <a:sy n="115" d="100"/>
        </p:scale>
        <p:origin x="240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4204E-C2E1-0E43-BDBF-1B897E5CDB42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D5456-199A-3E4D-9B2D-20C6EE15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for watching this video.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tiff"/><Relationship Id="rId3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46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1073344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830903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2082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0786"/>
      </p:ext>
    </p:extLst>
  </p:cSld>
  <p:clrMapOvr>
    <a:masterClrMapping/>
  </p:clrMapOvr>
  <p:transition spd="med"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98223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8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81706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 C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57822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9736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287079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0"/>
            <a:ext cx="12192425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logo_black.ai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27567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99368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63053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59589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805305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42156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561675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73941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1" y="4645361"/>
            <a:ext cx="10852149" cy="674544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42624362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745961370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410418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33389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350494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23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8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0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9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59" y="728980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737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525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554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14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18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821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7"/>
            <a:ext cx="12200575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0" y="2191512"/>
            <a:ext cx="1168068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6155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7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1" y="4634959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394" indent="-239994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083757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8381656" y="3801564"/>
            <a:ext cx="155488" cy="5891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9287460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7730779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black">
          <a:xfrm>
            <a:off x="9900368" y="3786901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8737827" y="3786901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1611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832023" y="2763668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235210" y="2484524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8645622" y="2763668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black">
          <a:xfrm>
            <a:off x="9046996" y="2966681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black">
          <a:xfrm>
            <a:off x="9457413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867829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10271007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10681423" y="2966681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 userDrawn="1"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cs typeface="CiscoSans Thin"/>
            </a:endParaRPr>
          </a:p>
        </p:txBody>
      </p:sp>
      <p:sp>
        <p:nvSpPr>
          <p:cNvPr id="25" name="Rectangle 4"/>
          <p:cNvSpPr>
            <a:spLocks noChangeArrowheads="1"/>
          </p:cNvSpPr>
          <p:nvPr userDrawn="1"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26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667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89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0"/>
            <a:ext cx="12192425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logo_black.ai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27567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1151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834106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8381656" y="3801564"/>
            <a:ext cx="155488" cy="5891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9287460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7730779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black">
          <a:xfrm>
            <a:off x="9900368" y="3786901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8737827" y="3786901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1611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832023" y="2763668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235210" y="2484524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8645622" y="2763668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black">
          <a:xfrm>
            <a:off x="9046996" y="2966681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black">
          <a:xfrm>
            <a:off x="9457413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867829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10271007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10681423" y="2966681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 userDrawn="1"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25" name="Rectangle 4"/>
          <p:cNvSpPr>
            <a:spLocks noChangeArrowheads="1"/>
          </p:cNvSpPr>
          <p:nvPr userDrawn="1"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26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2480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01707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34460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55691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77035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53204565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6851124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71490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864140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24848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90529"/>
      </p:ext>
    </p:extLst>
  </p:cSld>
  <p:clrMapOvr>
    <a:masterClrMapping/>
  </p:clrMapOvr>
  <p:transition spd="med">
    <p:fade/>
  </p:transition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9268665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8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498075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091401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 C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31020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0569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41483312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0138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852994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94078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630844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180248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4789337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4977881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1" y="4645361"/>
            <a:ext cx="10852149" cy="674544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71070664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20593005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0447662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3094069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393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15468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0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9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59" y="728980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0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0436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124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7754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670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18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66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7"/>
            <a:ext cx="12200575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0" y="2191512"/>
            <a:ext cx="1168068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21485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7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1" y="4634959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394" indent="-239994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90830817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100622-FF9E-3C48-BC64-9E6B58CDD7FF}" type="datetimeFigureOut">
              <a:rPr lang="en-US" smtClean="0">
                <a:solidFill>
                  <a:srgbClr val="676767"/>
                </a:solidFill>
                <a:latin typeface="Arial"/>
              </a:rPr>
              <a:pPr/>
              <a:t>8/2/17</a:t>
            </a:fld>
            <a:endParaRPr lang="en-US">
              <a:solidFill>
                <a:srgbClr val="676767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676767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0C51A-503B-6B40-87D6-46AD1A66CB64}" type="slidenum">
              <a:rPr lang="en-US" smtClean="0">
                <a:solidFill>
                  <a:srgbClr val="676767"/>
                </a:solidFill>
                <a:latin typeface="Arial"/>
              </a:rPr>
              <a:pPr/>
              <a:t>‹#›</a:t>
            </a:fld>
            <a:endParaRPr lang="en-US">
              <a:solidFill>
                <a:srgbClr val="676767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278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946365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806527" y="6518478"/>
            <a:ext cx="511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1077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933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45D0FD-48F1-4D72-80C5-FFB60B92A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-green thank you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/>
          <p:cNvSpPr txBox="1"/>
          <p:nvPr userDrawn="1"/>
        </p:nvSpPr>
        <p:spPr>
          <a:xfrm>
            <a:off x="834843" y="3066687"/>
            <a:ext cx="3289790" cy="861775"/>
          </a:xfrm>
          <a:prstGeom prst="rect">
            <a:avLst/>
          </a:prstGeom>
          <a:noFill/>
        </p:spPr>
        <p:txBody>
          <a:bodyPr wrap="none" lIns="121883" tIns="60941" rIns="121883" bIns="60941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5" name="Rectangle 64"/>
          <p:cNvSpPr>
            <a:spLocks noChangeArrowheads="1"/>
          </p:cNvSpPr>
          <p:nvPr userDrawn="1"/>
        </p:nvSpPr>
        <p:spPr bwMode="black">
          <a:xfrm>
            <a:off x="8381656" y="3801570"/>
            <a:ext cx="155488" cy="58910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6" name="Freeform 65"/>
          <p:cNvSpPr>
            <a:spLocks/>
          </p:cNvSpPr>
          <p:nvPr userDrawn="1"/>
        </p:nvSpPr>
        <p:spPr bwMode="black">
          <a:xfrm>
            <a:off x="9287460" y="3786905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7" name="Freeform 66"/>
          <p:cNvSpPr>
            <a:spLocks/>
          </p:cNvSpPr>
          <p:nvPr userDrawn="1"/>
        </p:nvSpPr>
        <p:spPr bwMode="black">
          <a:xfrm>
            <a:off x="7730778" y="3786905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8" name="Freeform 67"/>
          <p:cNvSpPr>
            <a:spLocks noEditPoints="1"/>
          </p:cNvSpPr>
          <p:nvPr userDrawn="1"/>
        </p:nvSpPr>
        <p:spPr bwMode="black">
          <a:xfrm>
            <a:off x="9900368" y="3786905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9" name="Freeform 68"/>
          <p:cNvSpPr>
            <a:spLocks/>
          </p:cNvSpPr>
          <p:nvPr userDrawn="1"/>
        </p:nvSpPr>
        <p:spPr bwMode="black">
          <a:xfrm>
            <a:off x="8737828" y="3786905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0" name="Freeform 69"/>
          <p:cNvSpPr>
            <a:spLocks/>
          </p:cNvSpPr>
          <p:nvPr userDrawn="1"/>
        </p:nvSpPr>
        <p:spPr bwMode="black">
          <a:xfrm>
            <a:off x="7421615" y="2966681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1" name="Freeform 70"/>
          <p:cNvSpPr>
            <a:spLocks/>
          </p:cNvSpPr>
          <p:nvPr userDrawn="1"/>
        </p:nvSpPr>
        <p:spPr bwMode="black">
          <a:xfrm>
            <a:off x="7832028" y="2763673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black">
          <a:xfrm>
            <a:off x="8235214" y="2484529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3" name="Freeform 72"/>
          <p:cNvSpPr>
            <a:spLocks/>
          </p:cNvSpPr>
          <p:nvPr userDrawn="1"/>
        </p:nvSpPr>
        <p:spPr bwMode="black">
          <a:xfrm>
            <a:off x="8645626" y="2763670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4" name="Freeform 73"/>
          <p:cNvSpPr>
            <a:spLocks/>
          </p:cNvSpPr>
          <p:nvPr userDrawn="1"/>
        </p:nvSpPr>
        <p:spPr bwMode="black">
          <a:xfrm>
            <a:off x="9046996" y="2966683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5" name="Freeform 74"/>
          <p:cNvSpPr>
            <a:spLocks/>
          </p:cNvSpPr>
          <p:nvPr userDrawn="1"/>
        </p:nvSpPr>
        <p:spPr bwMode="black">
          <a:xfrm>
            <a:off x="9457414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6" name="Freeform 75"/>
          <p:cNvSpPr>
            <a:spLocks/>
          </p:cNvSpPr>
          <p:nvPr userDrawn="1"/>
        </p:nvSpPr>
        <p:spPr bwMode="black">
          <a:xfrm>
            <a:off x="9867830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7" name="Freeform 76"/>
          <p:cNvSpPr>
            <a:spLocks/>
          </p:cNvSpPr>
          <p:nvPr userDrawn="1"/>
        </p:nvSpPr>
        <p:spPr bwMode="black">
          <a:xfrm>
            <a:off x="10271010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8" name="Freeform 77"/>
          <p:cNvSpPr>
            <a:spLocks/>
          </p:cNvSpPr>
          <p:nvPr userDrawn="1"/>
        </p:nvSpPr>
        <p:spPr bwMode="black">
          <a:xfrm>
            <a:off x="10681424" y="2966683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230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290708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1.xml"/><Relationship Id="rId9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1.xml"/><Relationship Id="rId43" Type="http://schemas.openxmlformats.org/officeDocument/2006/relationships/theme" Target="../theme/theme2.xml"/><Relationship Id="rId4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851330" y="654133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8320047" y="653966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21" y="6365568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b="1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851330" y="654133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8320047" y="653966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21" y="6365568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3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6" r:id="rId42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b="1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2684937"/>
            <a:ext cx="9509226" cy="726888"/>
          </a:xfrm>
        </p:spPr>
        <p:txBody>
          <a:bodyPr/>
          <a:lstStyle/>
          <a:p>
            <a:r>
              <a:rPr lang="en-US" sz="4800" b="0" dirty="0" smtClean="0"/>
              <a:t>Voltron Segment Routing Architecture</a:t>
            </a:r>
            <a:endParaRPr lang="en-US" sz="4800" b="0" dirty="0"/>
          </a:p>
        </p:txBody>
      </p:sp>
      <p:sp>
        <p:nvSpPr>
          <p:cNvPr id="5" name="Rectangle 4"/>
          <p:cNvSpPr/>
          <p:nvPr/>
        </p:nvSpPr>
        <p:spPr>
          <a:xfrm>
            <a:off x="1029416" y="4038418"/>
            <a:ext cx="1732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Web Operation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July 2017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2684937"/>
            <a:ext cx="9509226" cy="726888"/>
          </a:xfrm>
        </p:spPr>
        <p:txBody>
          <a:bodyPr/>
          <a:lstStyle/>
          <a:p>
            <a:r>
              <a:rPr lang="en-US" sz="4800" b="0" dirty="0" smtClean="0"/>
              <a:t>Initial Use Case </a:t>
            </a:r>
            <a:r>
              <a:rPr lang="mr-IN" sz="4800" b="0" dirty="0" smtClean="0"/>
              <a:t>–</a:t>
            </a:r>
            <a:r>
              <a:rPr lang="en-US" sz="4800" b="0" dirty="0" smtClean="0"/>
              <a:t> BAF Balancer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21790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1992"/>
            <a:ext cx="11457784" cy="7610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0" dirty="0" smtClean="0">
                <a:solidFill>
                  <a:schemeClr val="tx1"/>
                </a:solidFill>
              </a:rPr>
              <a:t>BAF Balancer</a:t>
            </a:r>
            <a:endParaRPr lang="en-US" sz="2800" b="0" dirty="0">
              <a:solidFill>
                <a:schemeClr val="tx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44532" y="2909123"/>
            <a:ext cx="579959" cy="564060"/>
            <a:chOff x="4460682" y="1494845"/>
            <a:chExt cx="365760" cy="365760"/>
          </a:xfrm>
        </p:grpSpPr>
        <p:sp>
          <p:nvSpPr>
            <p:cNvPr id="44" name="Oval 4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80635" y="3066248"/>
            <a:ext cx="579959" cy="564060"/>
            <a:chOff x="4460682" y="1494845"/>
            <a:chExt cx="365760" cy="365760"/>
          </a:xfrm>
        </p:grpSpPr>
        <p:sp>
          <p:nvSpPr>
            <p:cNvPr id="57" name="Oval 5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60682" y="157195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92" name="Straight Connector 91"/>
          <p:cNvCxnSpPr>
            <a:stCxn id="44" idx="2"/>
            <a:endCxn id="57" idx="6"/>
          </p:cNvCxnSpPr>
          <p:nvPr/>
        </p:nvCxnSpPr>
        <p:spPr>
          <a:xfrm flipH="1">
            <a:off x="4560594" y="3191153"/>
            <a:ext cx="983938" cy="157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980635" y="3743126"/>
            <a:ext cx="579959" cy="564060"/>
            <a:chOff x="4460682" y="1494845"/>
            <a:chExt cx="365760" cy="365760"/>
          </a:xfrm>
        </p:grpSpPr>
        <p:sp>
          <p:nvSpPr>
            <p:cNvPr id="98" name="Oval 97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750671" y="4061746"/>
            <a:ext cx="558376" cy="540332"/>
            <a:chOff x="4442055" y="1508729"/>
            <a:chExt cx="365762" cy="365760"/>
          </a:xfrm>
        </p:grpSpPr>
        <p:sp>
          <p:nvSpPr>
            <p:cNvPr id="103" name="Oval 10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42057" y="1597764"/>
              <a:ext cx="365760" cy="182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06" name="Straight Connector 105"/>
          <p:cNvCxnSpPr>
            <a:stCxn id="57" idx="3"/>
            <a:endCxn id="103" idx="6"/>
          </p:cNvCxnSpPr>
          <p:nvPr/>
        </p:nvCxnSpPr>
        <p:spPr>
          <a:xfrm flipH="1">
            <a:off x="3309044" y="3547703"/>
            <a:ext cx="756524" cy="784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4" idx="3"/>
            <a:endCxn id="99" idx="1"/>
          </p:cNvCxnSpPr>
          <p:nvPr/>
        </p:nvCxnSpPr>
        <p:spPr>
          <a:xfrm flipV="1">
            <a:off x="3309047" y="4015645"/>
            <a:ext cx="671588" cy="31228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03" idx="2"/>
            <a:endCxn id="218" idx="6"/>
          </p:cNvCxnSpPr>
          <p:nvPr/>
        </p:nvCxnSpPr>
        <p:spPr>
          <a:xfrm flipH="1">
            <a:off x="2313852" y="4331912"/>
            <a:ext cx="436819" cy="370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813350" y="4071223"/>
            <a:ext cx="529185" cy="521378"/>
            <a:chOff x="4460682" y="1494845"/>
            <a:chExt cx="365760" cy="365760"/>
          </a:xfrm>
        </p:grpSpPr>
        <p:sp>
          <p:nvSpPr>
            <p:cNvPr id="65" name="Oval 6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67" name="Straight Connector 66"/>
          <p:cNvCxnSpPr>
            <a:stCxn id="218" idx="2"/>
            <a:endCxn id="66" idx="3"/>
          </p:cNvCxnSpPr>
          <p:nvPr/>
        </p:nvCxnSpPr>
        <p:spPr>
          <a:xfrm flipH="1" flipV="1">
            <a:off x="1342535" y="4333796"/>
            <a:ext cx="337032" cy="182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3980635" y="4438266"/>
            <a:ext cx="579959" cy="564060"/>
            <a:chOff x="4460682" y="1494845"/>
            <a:chExt cx="365760" cy="365760"/>
          </a:xfrm>
        </p:grpSpPr>
        <p:sp>
          <p:nvSpPr>
            <p:cNvPr id="80" name="Oval 7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980635" y="5304684"/>
            <a:ext cx="579959" cy="564060"/>
            <a:chOff x="4460682" y="1494845"/>
            <a:chExt cx="365760" cy="365760"/>
          </a:xfrm>
        </p:grpSpPr>
        <p:sp>
          <p:nvSpPr>
            <p:cNvPr id="83" name="Oval 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60682" y="1590385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09" name="Straight Connector 108"/>
          <p:cNvCxnSpPr>
            <a:stCxn id="103" idx="6"/>
            <a:endCxn id="81" idx="1"/>
          </p:cNvCxnSpPr>
          <p:nvPr/>
        </p:nvCxnSpPr>
        <p:spPr>
          <a:xfrm>
            <a:off x="3309044" y="4331912"/>
            <a:ext cx="671591" cy="37887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3" idx="6"/>
            <a:endCxn id="84" idx="1"/>
          </p:cNvCxnSpPr>
          <p:nvPr/>
        </p:nvCxnSpPr>
        <p:spPr>
          <a:xfrm>
            <a:off x="3309044" y="4331912"/>
            <a:ext cx="671591" cy="12547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5544532" y="3687767"/>
            <a:ext cx="579959" cy="564060"/>
            <a:chOff x="4460682" y="1494845"/>
            <a:chExt cx="365760" cy="365760"/>
          </a:xfrm>
        </p:grpSpPr>
        <p:sp>
          <p:nvSpPr>
            <p:cNvPr id="135" name="Oval 1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544532" y="4510258"/>
            <a:ext cx="579959" cy="564060"/>
            <a:chOff x="4460682" y="1502161"/>
            <a:chExt cx="365760" cy="365760"/>
          </a:xfrm>
        </p:grpSpPr>
        <p:sp>
          <p:nvSpPr>
            <p:cNvPr id="138" name="Oval 137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460682" y="1591557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5516093" y="5466926"/>
            <a:ext cx="647941" cy="564060"/>
            <a:chOff x="4437977" y="1494845"/>
            <a:chExt cx="408634" cy="365760"/>
          </a:xfrm>
        </p:grpSpPr>
        <p:sp>
          <p:nvSpPr>
            <p:cNvPr id="144" name="Oval 14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437977" y="1603846"/>
              <a:ext cx="408634" cy="1646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S112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 rot="5400000">
            <a:off x="5629534" y="5162457"/>
            <a:ext cx="540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….</a:t>
            </a:r>
            <a:endParaRPr lang="en-US" sz="1500" b="1" dirty="0"/>
          </a:p>
        </p:txBody>
      </p:sp>
      <p:cxnSp>
        <p:nvCxnSpPr>
          <p:cNvPr id="146" name="Straight Connector 145"/>
          <p:cNvCxnSpPr>
            <a:stCxn id="136" idx="1"/>
            <a:endCxn id="57" idx="6"/>
          </p:cNvCxnSpPr>
          <p:nvPr/>
        </p:nvCxnSpPr>
        <p:spPr>
          <a:xfrm flipH="1" flipV="1">
            <a:off x="4560594" y="3348278"/>
            <a:ext cx="983938" cy="61200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8" idx="2"/>
            <a:endCxn id="57" idx="6"/>
          </p:cNvCxnSpPr>
          <p:nvPr/>
        </p:nvCxnSpPr>
        <p:spPr>
          <a:xfrm flipH="1" flipV="1">
            <a:off x="4560594" y="3348278"/>
            <a:ext cx="983938" cy="144401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1"/>
            <a:endCxn id="57" idx="6"/>
          </p:cNvCxnSpPr>
          <p:nvPr/>
        </p:nvCxnSpPr>
        <p:spPr>
          <a:xfrm flipH="1" flipV="1">
            <a:off x="4560594" y="3348278"/>
            <a:ext cx="955499" cy="241370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45" idx="1"/>
            <a:endCxn id="98" idx="6"/>
          </p:cNvCxnSpPr>
          <p:nvPr/>
        </p:nvCxnSpPr>
        <p:spPr>
          <a:xfrm flipH="1" flipV="1">
            <a:off x="4560594" y="4025156"/>
            <a:ext cx="955499" cy="173683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48" idx="1"/>
            <a:endCxn id="98" idx="6"/>
          </p:cNvCxnSpPr>
          <p:nvPr/>
        </p:nvCxnSpPr>
        <p:spPr>
          <a:xfrm flipH="1">
            <a:off x="4560594" y="3170383"/>
            <a:ext cx="983938" cy="85477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6" idx="1"/>
            <a:endCxn id="98" idx="6"/>
          </p:cNvCxnSpPr>
          <p:nvPr/>
        </p:nvCxnSpPr>
        <p:spPr>
          <a:xfrm flipH="1">
            <a:off x="4560594" y="3960286"/>
            <a:ext cx="983938" cy="648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8" idx="2"/>
            <a:endCxn id="98" idx="6"/>
          </p:cNvCxnSpPr>
          <p:nvPr/>
        </p:nvCxnSpPr>
        <p:spPr>
          <a:xfrm flipH="1" flipV="1">
            <a:off x="4560594" y="4025156"/>
            <a:ext cx="983938" cy="7671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48" idx="1"/>
            <a:endCxn id="80" idx="6"/>
          </p:cNvCxnSpPr>
          <p:nvPr/>
        </p:nvCxnSpPr>
        <p:spPr>
          <a:xfrm flipH="1">
            <a:off x="4560594" y="3170383"/>
            <a:ext cx="983938" cy="154991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36" idx="1"/>
            <a:endCxn id="80" idx="6"/>
          </p:cNvCxnSpPr>
          <p:nvPr/>
        </p:nvCxnSpPr>
        <p:spPr>
          <a:xfrm flipH="1">
            <a:off x="4560594" y="3960286"/>
            <a:ext cx="983938" cy="76001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39" idx="1"/>
            <a:endCxn id="80" idx="6"/>
          </p:cNvCxnSpPr>
          <p:nvPr/>
        </p:nvCxnSpPr>
        <p:spPr>
          <a:xfrm flipH="1" flipV="1">
            <a:off x="4560594" y="4720296"/>
            <a:ext cx="983938" cy="6248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5" idx="1"/>
            <a:endCxn id="80" idx="6"/>
          </p:cNvCxnSpPr>
          <p:nvPr/>
        </p:nvCxnSpPr>
        <p:spPr>
          <a:xfrm flipH="1" flipV="1">
            <a:off x="4560594" y="4720296"/>
            <a:ext cx="955499" cy="104169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44" idx="2"/>
            <a:endCxn id="83" idx="6"/>
          </p:cNvCxnSpPr>
          <p:nvPr/>
        </p:nvCxnSpPr>
        <p:spPr>
          <a:xfrm flipH="1">
            <a:off x="4560594" y="3191153"/>
            <a:ext cx="983938" cy="239556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36" idx="1"/>
            <a:endCxn id="83" idx="6"/>
          </p:cNvCxnSpPr>
          <p:nvPr/>
        </p:nvCxnSpPr>
        <p:spPr>
          <a:xfrm flipH="1">
            <a:off x="4560594" y="3960286"/>
            <a:ext cx="983938" cy="16264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39" idx="1"/>
            <a:endCxn id="83" idx="6"/>
          </p:cNvCxnSpPr>
          <p:nvPr/>
        </p:nvCxnSpPr>
        <p:spPr>
          <a:xfrm flipH="1">
            <a:off x="4560594" y="4782779"/>
            <a:ext cx="983938" cy="8039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45" idx="1"/>
            <a:endCxn id="84" idx="3"/>
          </p:cNvCxnSpPr>
          <p:nvPr/>
        </p:nvCxnSpPr>
        <p:spPr>
          <a:xfrm flipH="1" flipV="1">
            <a:off x="4560594" y="5586680"/>
            <a:ext cx="955499" cy="1753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163426" y="3066248"/>
            <a:ext cx="579959" cy="564060"/>
            <a:chOff x="4460682" y="1494845"/>
            <a:chExt cx="365760" cy="365760"/>
          </a:xfrm>
        </p:grpSpPr>
        <p:sp>
          <p:nvSpPr>
            <p:cNvPr id="190" name="Oval 18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4460682" y="157195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L8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2" name="Straight Connector 191"/>
          <p:cNvCxnSpPr>
            <a:stCxn id="191" idx="1"/>
            <a:endCxn id="44" idx="6"/>
          </p:cNvCxnSpPr>
          <p:nvPr/>
        </p:nvCxnSpPr>
        <p:spPr>
          <a:xfrm flipH="1" flipV="1">
            <a:off x="6124491" y="3191153"/>
            <a:ext cx="1038935" cy="12866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7163426" y="3743126"/>
            <a:ext cx="579959" cy="564060"/>
            <a:chOff x="4460682" y="1494845"/>
            <a:chExt cx="365760" cy="365760"/>
          </a:xfrm>
        </p:grpSpPr>
        <p:sp>
          <p:nvSpPr>
            <p:cNvPr id="194" name="Oval 1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L9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7163426" y="4438266"/>
            <a:ext cx="579959" cy="564060"/>
            <a:chOff x="4460682" y="1494845"/>
            <a:chExt cx="365760" cy="365760"/>
          </a:xfrm>
        </p:grpSpPr>
        <p:sp>
          <p:nvSpPr>
            <p:cNvPr id="197" name="Oval 1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4460682" y="1590385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63426" y="5304684"/>
            <a:ext cx="579959" cy="564060"/>
            <a:chOff x="4460682" y="1494845"/>
            <a:chExt cx="365760" cy="365760"/>
          </a:xfrm>
        </p:grpSpPr>
        <p:sp>
          <p:nvSpPr>
            <p:cNvPr id="200" name="Oval 19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2" name="Straight Connector 201"/>
          <p:cNvCxnSpPr>
            <a:stCxn id="194" idx="2"/>
            <a:endCxn id="44" idx="6"/>
          </p:cNvCxnSpPr>
          <p:nvPr/>
        </p:nvCxnSpPr>
        <p:spPr>
          <a:xfrm flipH="1" flipV="1">
            <a:off x="6124491" y="3191153"/>
            <a:ext cx="1038935" cy="834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98" idx="1"/>
            <a:endCxn id="44" idx="6"/>
          </p:cNvCxnSpPr>
          <p:nvPr/>
        </p:nvCxnSpPr>
        <p:spPr>
          <a:xfrm flipH="1" flipV="1">
            <a:off x="6124491" y="3191153"/>
            <a:ext cx="1038935" cy="15291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201" idx="1"/>
            <a:endCxn id="44" idx="6"/>
          </p:cNvCxnSpPr>
          <p:nvPr/>
        </p:nvCxnSpPr>
        <p:spPr>
          <a:xfrm flipH="1" flipV="1">
            <a:off x="6124491" y="3191153"/>
            <a:ext cx="1038935" cy="238605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201" idx="1"/>
            <a:endCxn id="135" idx="6"/>
          </p:cNvCxnSpPr>
          <p:nvPr/>
        </p:nvCxnSpPr>
        <p:spPr>
          <a:xfrm flipH="1" flipV="1">
            <a:off x="6124491" y="3969797"/>
            <a:ext cx="1038935" cy="16074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91" idx="1"/>
            <a:endCxn id="135" idx="6"/>
          </p:cNvCxnSpPr>
          <p:nvPr/>
        </p:nvCxnSpPr>
        <p:spPr>
          <a:xfrm flipH="1">
            <a:off x="6124491" y="3319814"/>
            <a:ext cx="1038935" cy="64998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94" idx="2"/>
            <a:endCxn id="135" idx="6"/>
          </p:cNvCxnSpPr>
          <p:nvPr/>
        </p:nvCxnSpPr>
        <p:spPr>
          <a:xfrm flipH="1" flipV="1">
            <a:off x="6124491" y="3969797"/>
            <a:ext cx="1038935" cy="553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98" idx="1"/>
            <a:endCxn id="135" idx="6"/>
          </p:cNvCxnSpPr>
          <p:nvPr/>
        </p:nvCxnSpPr>
        <p:spPr>
          <a:xfrm flipH="1" flipV="1">
            <a:off x="6124491" y="3969797"/>
            <a:ext cx="1038935" cy="7504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91" idx="1"/>
            <a:endCxn id="138" idx="6"/>
          </p:cNvCxnSpPr>
          <p:nvPr/>
        </p:nvCxnSpPr>
        <p:spPr>
          <a:xfrm flipH="1">
            <a:off x="6124491" y="3319814"/>
            <a:ext cx="1038935" cy="14724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195" idx="1"/>
            <a:endCxn id="138" idx="6"/>
          </p:cNvCxnSpPr>
          <p:nvPr/>
        </p:nvCxnSpPr>
        <p:spPr>
          <a:xfrm flipH="1">
            <a:off x="6124491" y="4015645"/>
            <a:ext cx="1038935" cy="77664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97" idx="2"/>
            <a:endCxn id="138" idx="6"/>
          </p:cNvCxnSpPr>
          <p:nvPr/>
        </p:nvCxnSpPr>
        <p:spPr>
          <a:xfrm flipH="1">
            <a:off x="6124491" y="4720296"/>
            <a:ext cx="1038935" cy="7199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201" idx="1"/>
            <a:endCxn id="139" idx="3"/>
          </p:cNvCxnSpPr>
          <p:nvPr/>
        </p:nvCxnSpPr>
        <p:spPr>
          <a:xfrm flipH="1" flipV="1">
            <a:off x="6124491" y="4782779"/>
            <a:ext cx="1038935" cy="79442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stCxn id="191" idx="1"/>
            <a:endCxn id="145" idx="3"/>
          </p:cNvCxnSpPr>
          <p:nvPr/>
        </p:nvCxnSpPr>
        <p:spPr>
          <a:xfrm flipH="1">
            <a:off x="6164034" y="3319814"/>
            <a:ext cx="999392" cy="244217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195" idx="1"/>
            <a:endCxn id="145" idx="3"/>
          </p:cNvCxnSpPr>
          <p:nvPr/>
        </p:nvCxnSpPr>
        <p:spPr>
          <a:xfrm flipH="1">
            <a:off x="6164034" y="4015645"/>
            <a:ext cx="999392" cy="174634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198" idx="1"/>
            <a:endCxn id="145" idx="3"/>
          </p:cNvCxnSpPr>
          <p:nvPr/>
        </p:nvCxnSpPr>
        <p:spPr>
          <a:xfrm flipH="1">
            <a:off x="6164034" y="4720262"/>
            <a:ext cx="999392" cy="104172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1" idx="1"/>
            <a:endCxn id="145" idx="3"/>
          </p:cNvCxnSpPr>
          <p:nvPr/>
        </p:nvCxnSpPr>
        <p:spPr>
          <a:xfrm flipH="1">
            <a:off x="6164034" y="5577203"/>
            <a:ext cx="999392" cy="18478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 rot="5400000">
            <a:off x="4028617" y="5039211"/>
            <a:ext cx="540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….</a:t>
            </a:r>
            <a:endParaRPr lang="en-US" sz="1500" b="1" dirty="0"/>
          </a:p>
        </p:txBody>
      </p:sp>
      <p:sp>
        <p:nvSpPr>
          <p:cNvPr id="161" name="TextBox 160"/>
          <p:cNvSpPr txBox="1"/>
          <p:nvPr/>
        </p:nvSpPr>
        <p:spPr>
          <a:xfrm rot="5400000">
            <a:off x="7233088" y="5045330"/>
            <a:ext cx="540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….</a:t>
            </a:r>
            <a:endParaRPr lang="en-US" sz="1500" b="1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8420174" y="4067667"/>
            <a:ext cx="558376" cy="540332"/>
            <a:chOff x="4442055" y="1508729"/>
            <a:chExt cx="365762" cy="365760"/>
          </a:xfrm>
        </p:grpSpPr>
        <p:sp>
          <p:nvSpPr>
            <p:cNvPr id="163" name="Oval 16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442057" y="1597764"/>
              <a:ext cx="365760" cy="182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T17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5" name="Straight Connector 164"/>
          <p:cNvCxnSpPr>
            <a:stCxn id="163" idx="6"/>
            <a:endCxn id="168" idx="2"/>
          </p:cNvCxnSpPr>
          <p:nvPr/>
        </p:nvCxnSpPr>
        <p:spPr>
          <a:xfrm>
            <a:off x="8978547" y="4337833"/>
            <a:ext cx="491779" cy="578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/>
          <p:cNvGrpSpPr/>
          <p:nvPr/>
        </p:nvGrpSpPr>
        <p:grpSpPr>
          <a:xfrm>
            <a:off x="9389947" y="4023838"/>
            <a:ext cx="798361" cy="639562"/>
            <a:chOff x="1066178" y="3939328"/>
            <a:chExt cx="684628" cy="538387"/>
          </a:xfrm>
        </p:grpSpPr>
        <p:sp>
          <p:nvSpPr>
            <p:cNvPr id="167" name="TextBox 166"/>
            <p:cNvSpPr txBox="1"/>
            <p:nvPr/>
          </p:nvSpPr>
          <p:spPr>
            <a:xfrm>
              <a:off x="1066178" y="4105491"/>
              <a:ext cx="684628" cy="213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H63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0558046" y="4077144"/>
            <a:ext cx="529185" cy="521378"/>
            <a:chOff x="4460682" y="1494845"/>
            <a:chExt cx="365760" cy="365760"/>
          </a:xfrm>
        </p:grpSpPr>
        <p:sp>
          <p:nvSpPr>
            <p:cNvPr id="170" name="Oval 16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2" name="Straight Connector 171"/>
          <p:cNvCxnSpPr>
            <a:stCxn id="168" idx="6"/>
            <a:endCxn id="171" idx="1"/>
          </p:cNvCxnSpPr>
          <p:nvPr/>
        </p:nvCxnSpPr>
        <p:spPr>
          <a:xfrm flipV="1">
            <a:off x="10104611" y="4339717"/>
            <a:ext cx="453435" cy="390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200" idx="6"/>
            <a:endCxn id="164" idx="1"/>
          </p:cNvCxnSpPr>
          <p:nvPr/>
        </p:nvCxnSpPr>
        <p:spPr>
          <a:xfrm flipV="1">
            <a:off x="7743385" y="4333855"/>
            <a:ext cx="676792" cy="12528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97" idx="6"/>
            <a:endCxn id="163" idx="2"/>
          </p:cNvCxnSpPr>
          <p:nvPr/>
        </p:nvCxnSpPr>
        <p:spPr>
          <a:xfrm flipV="1">
            <a:off x="7743385" y="4337833"/>
            <a:ext cx="676789" cy="3824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94" idx="6"/>
            <a:endCxn id="164" idx="1"/>
          </p:cNvCxnSpPr>
          <p:nvPr/>
        </p:nvCxnSpPr>
        <p:spPr>
          <a:xfrm>
            <a:off x="7743385" y="4025156"/>
            <a:ext cx="676792" cy="3086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90" idx="5"/>
            <a:endCxn id="163" idx="2"/>
          </p:cNvCxnSpPr>
          <p:nvPr/>
        </p:nvCxnSpPr>
        <p:spPr>
          <a:xfrm>
            <a:off x="7658452" y="3547703"/>
            <a:ext cx="761722" cy="79013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1599188" y="4015836"/>
            <a:ext cx="798361" cy="639562"/>
            <a:chOff x="1066178" y="3939328"/>
            <a:chExt cx="684628" cy="538387"/>
          </a:xfrm>
        </p:grpSpPr>
        <p:sp>
          <p:nvSpPr>
            <p:cNvPr id="217" name="TextBox 216"/>
            <p:cNvSpPr txBox="1"/>
            <p:nvPr/>
          </p:nvSpPr>
          <p:spPr>
            <a:xfrm>
              <a:off x="1066178" y="4105491"/>
              <a:ext cx="684628" cy="213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H0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965750" y="4669987"/>
            <a:ext cx="529185" cy="521378"/>
            <a:chOff x="4460682" y="1494845"/>
            <a:chExt cx="365760" cy="365760"/>
          </a:xfrm>
        </p:grpSpPr>
        <p:sp>
          <p:nvSpPr>
            <p:cNvPr id="182" name="Oval 18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rgbClr val="0D868E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4" name="Straight Connector 183"/>
          <p:cNvCxnSpPr/>
          <p:nvPr/>
        </p:nvCxnSpPr>
        <p:spPr>
          <a:xfrm flipH="1">
            <a:off x="1494935" y="4561736"/>
            <a:ext cx="277521" cy="2361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10422112" y="5140094"/>
            <a:ext cx="529185" cy="521378"/>
            <a:chOff x="4460682" y="1494845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rgbClr val="0D868E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Cn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stCxn id="186" idx="2"/>
            <a:endCxn id="223" idx="6"/>
          </p:cNvCxnSpPr>
          <p:nvPr/>
        </p:nvCxnSpPr>
        <p:spPr>
          <a:xfrm flipH="1">
            <a:off x="10020914" y="5400783"/>
            <a:ext cx="401198" cy="53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/>
          <p:cNvGrpSpPr/>
          <p:nvPr/>
        </p:nvGrpSpPr>
        <p:grpSpPr>
          <a:xfrm>
            <a:off x="9306250" y="5086311"/>
            <a:ext cx="798361" cy="639562"/>
            <a:chOff x="1066178" y="3939328"/>
            <a:chExt cx="684628" cy="538387"/>
          </a:xfrm>
        </p:grpSpPr>
        <p:sp>
          <p:nvSpPr>
            <p:cNvPr id="222" name="TextBox 221"/>
            <p:cNvSpPr txBox="1"/>
            <p:nvPr/>
          </p:nvSpPr>
          <p:spPr>
            <a:xfrm>
              <a:off x="1066178" y="4105491"/>
              <a:ext cx="684628" cy="213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err="1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Hn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24" name="Straight Connector 223"/>
          <p:cNvCxnSpPr>
            <a:stCxn id="231" idx="3"/>
          </p:cNvCxnSpPr>
          <p:nvPr/>
        </p:nvCxnSpPr>
        <p:spPr>
          <a:xfrm>
            <a:off x="8851762" y="5205507"/>
            <a:ext cx="538185" cy="991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8293386" y="4939319"/>
            <a:ext cx="558376" cy="540332"/>
            <a:chOff x="4442055" y="1508729"/>
            <a:chExt cx="365762" cy="365760"/>
          </a:xfrm>
        </p:grpSpPr>
        <p:sp>
          <p:nvSpPr>
            <p:cNvPr id="226" name="Oval 225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442057" y="1597764"/>
              <a:ext cx="365760" cy="182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Tn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9" name="Straight Connector 238"/>
          <p:cNvCxnSpPr>
            <a:endCxn id="226" idx="1"/>
          </p:cNvCxnSpPr>
          <p:nvPr/>
        </p:nvCxnSpPr>
        <p:spPr>
          <a:xfrm>
            <a:off x="8117988" y="4648121"/>
            <a:ext cx="257170" cy="3703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endCxn id="226" idx="1"/>
          </p:cNvCxnSpPr>
          <p:nvPr/>
        </p:nvCxnSpPr>
        <p:spPr>
          <a:xfrm>
            <a:off x="8024293" y="4797903"/>
            <a:ext cx="350865" cy="22054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endCxn id="226" idx="1"/>
          </p:cNvCxnSpPr>
          <p:nvPr/>
        </p:nvCxnSpPr>
        <p:spPr>
          <a:xfrm>
            <a:off x="7942521" y="4956458"/>
            <a:ext cx="432637" cy="61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26" idx="1"/>
          </p:cNvCxnSpPr>
          <p:nvPr/>
        </p:nvCxnSpPr>
        <p:spPr>
          <a:xfrm flipV="1">
            <a:off x="7877710" y="5018449"/>
            <a:ext cx="497448" cy="1216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/>
          <p:cNvSpPr/>
          <p:nvPr/>
        </p:nvSpPr>
        <p:spPr>
          <a:xfrm>
            <a:off x="426970" y="632437"/>
            <a:ext cx="9761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Hardware ECMP is unaware of flow-size (</a:t>
            </a:r>
            <a:r>
              <a:rPr lang="en-US" sz="1600" dirty="0">
                <a:solidFill>
                  <a:schemeClr val="tx2"/>
                </a:solidFill>
              </a:rPr>
              <a:t>Elephants &amp; Mice </a:t>
            </a:r>
            <a:r>
              <a:rPr lang="en-US" sz="1600" dirty="0" smtClean="0">
                <a:solidFill>
                  <a:schemeClr val="tx2"/>
                </a:solidFill>
              </a:rPr>
              <a:t>problem)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Can lead to traffic polarization and unbalanced network utilization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Most common bottleneck in high radix DC is egress leaf node</a:t>
            </a:r>
          </a:p>
        </p:txBody>
      </p:sp>
      <p:sp>
        <p:nvSpPr>
          <p:cNvPr id="141" name="Cloud 140"/>
          <p:cNvSpPr/>
          <p:nvPr/>
        </p:nvSpPr>
        <p:spPr>
          <a:xfrm rot="310419">
            <a:off x="3295342" y="2744767"/>
            <a:ext cx="5165992" cy="3558539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1278627" y="3128592"/>
            <a:ext cx="9235146" cy="1224639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200672 h 1329975"/>
              <a:gd name="connsiteX1" fmla="*/ 1819253 w 9224986"/>
              <a:gd name="connsiteY1" fmla="*/ 1157769 h 1329975"/>
              <a:gd name="connsiteX2" fmla="*/ 2986321 w 9224986"/>
              <a:gd name="connsiteY2" fmla="*/ 857450 h 1329975"/>
              <a:gd name="connsiteX3" fmla="*/ 4436575 w 9224986"/>
              <a:gd name="connsiteY3" fmla="*/ 102362 h 1329975"/>
              <a:gd name="connsiteX4" fmla="*/ 6171795 w 9224986"/>
              <a:gd name="connsiteY4" fmla="*/ 129257 h 1329975"/>
              <a:gd name="connsiteX5" fmla="*/ 7216943 w 9224986"/>
              <a:gd name="connsiteY5" fmla="*/ 1226413 h 1329975"/>
              <a:gd name="connsiteX6" fmla="*/ 9224986 w 9224986"/>
              <a:gd name="connsiteY6" fmla="*/ 1312219 h 1329975"/>
              <a:gd name="connsiteX0" fmla="*/ 0 w 9224986"/>
              <a:gd name="connsiteY0" fmla="*/ 1231157 h 1360460"/>
              <a:gd name="connsiteX1" fmla="*/ 1819253 w 9224986"/>
              <a:gd name="connsiteY1" fmla="*/ 1188254 h 1360460"/>
              <a:gd name="connsiteX2" fmla="*/ 2986321 w 9224986"/>
              <a:gd name="connsiteY2" fmla="*/ 887935 h 1360460"/>
              <a:gd name="connsiteX3" fmla="*/ 4426415 w 9224986"/>
              <a:gd name="connsiteY3" fmla="*/ 82047 h 1360460"/>
              <a:gd name="connsiteX4" fmla="*/ 6171795 w 9224986"/>
              <a:gd name="connsiteY4" fmla="*/ 159742 h 1360460"/>
              <a:gd name="connsiteX5" fmla="*/ 7216943 w 9224986"/>
              <a:gd name="connsiteY5" fmla="*/ 1256898 h 1360460"/>
              <a:gd name="connsiteX6" fmla="*/ 9224986 w 9224986"/>
              <a:gd name="connsiteY6" fmla="*/ 1342704 h 1360460"/>
              <a:gd name="connsiteX0" fmla="*/ 0 w 9224986"/>
              <a:gd name="connsiteY0" fmla="*/ 1223810 h 1335357"/>
              <a:gd name="connsiteX1" fmla="*/ 1819253 w 9224986"/>
              <a:gd name="connsiteY1" fmla="*/ 1180907 h 1335357"/>
              <a:gd name="connsiteX2" fmla="*/ 2986321 w 9224986"/>
              <a:gd name="connsiteY2" fmla="*/ 880588 h 1335357"/>
              <a:gd name="connsiteX3" fmla="*/ 4426415 w 9224986"/>
              <a:gd name="connsiteY3" fmla="*/ 74700 h 1335357"/>
              <a:gd name="connsiteX4" fmla="*/ 6171795 w 9224986"/>
              <a:gd name="connsiteY4" fmla="*/ 152395 h 1335357"/>
              <a:gd name="connsiteX5" fmla="*/ 7288063 w 9224986"/>
              <a:gd name="connsiteY5" fmla="*/ 1107311 h 1335357"/>
              <a:gd name="connsiteX6" fmla="*/ 9224986 w 9224986"/>
              <a:gd name="connsiteY6" fmla="*/ 1335357 h 1335357"/>
              <a:gd name="connsiteX0" fmla="*/ 0 w 9235146"/>
              <a:gd name="connsiteY0" fmla="*/ 1223810 h 1228576"/>
              <a:gd name="connsiteX1" fmla="*/ 1819253 w 9235146"/>
              <a:gd name="connsiteY1" fmla="*/ 1180907 h 1228576"/>
              <a:gd name="connsiteX2" fmla="*/ 2986321 w 9235146"/>
              <a:gd name="connsiteY2" fmla="*/ 880588 h 1228576"/>
              <a:gd name="connsiteX3" fmla="*/ 4426415 w 9235146"/>
              <a:gd name="connsiteY3" fmla="*/ 74700 h 1228576"/>
              <a:gd name="connsiteX4" fmla="*/ 6171795 w 9235146"/>
              <a:gd name="connsiteY4" fmla="*/ 152395 h 1228576"/>
              <a:gd name="connsiteX5" fmla="*/ 7288063 w 9235146"/>
              <a:gd name="connsiteY5" fmla="*/ 1107311 h 1228576"/>
              <a:gd name="connsiteX6" fmla="*/ 9235146 w 9235146"/>
              <a:gd name="connsiteY6" fmla="*/ 1182957 h 1228576"/>
              <a:gd name="connsiteX0" fmla="*/ 0 w 9235146"/>
              <a:gd name="connsiteY0" fmla="*/ 1187421 h 1224639"/>
              <a:gd name="connsiteX1" fmla="*/ 1819253 w 9235146"/>
              <a:gd name="connsiteY1" fmla="*/ 1144518 h 1224639"/>
              <a:gd name="connsiteX2" fmla="*/ 2966001 w 9235146"/>
              <a:gd name="connsiteY2" fmla="*/ 315879 h 1224639"/>
              <a:gd name="connsiteX3" fmla="*/ 4426415 w 9235146"/>
              <a:gd name="connsiteY3" fmla="*/ 38311 h 1224639"/>
              <a:gd name="connsiteX4" fmla="*/ 6171795 w 9235146"/>
              <a:gd name="connsiteY4" fmla="*/ 116006 h 1224639"/>
              <a:gd name="connsiteX5" fmla="*/ 7288063 w 9235146"/>
              <a:gd name="connsiteY5" fmla="*/ 1070922 h 1224639"/>
              <a:gd name="connsiteX6" fmla="*/ 9235146 w 9235146"/>
              <a:gd name="connsiteY6" fmla="*/ 1146568 h 122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5146" h="1224639">
                <a:moveTo>
                  <a:pt x="0" y="1187421"/>
                </a:moveTo>
                <a:cubicBezTo>
                  <a:pt x="660766" y="1194571"/>
                  <a:pt x="1324920" y="1289775"/>
                  <a:pt x="1819253" y="1144518"/>
                </a:cubicBezTo>
                <a:cubicBezTo>
                  <a:pt x="2313586" y="999261"/>
                  <a:pt x="2531474" y="500247"/>
                  <a:pt x="2966001" y="315879"/>
                </a:cubicBezTo>
                <a:cubicBezTo>
                  <a:pt x="3400528" y="131511"/>
                  <a:pt x="3892116" y="71623"/>
                  <a:pt x="4426415" y="38311"/>
                </a:cubicBezTo>
                <a:cubicBezTo>
                  <a:pt x="4960714" y="4999"/>
                  <a:pt x="5694854" y="-56096"/>
                  <a:pt x="6171795" y="116006"/>
                </a:cubicBezTo>
                <a:cubicBezTo>
                  <a:pt x="6648736" y="288108"/>
                  <a:pt x="6758878" y="909322"/>
                  <a:pt x="7288063" y="1070922"/>
                </a:cubicBezTo>
                <a:cubicBezTo>
                  <a:pt x="7817248" y="1232522"/>
                  <a:pt x="9235146" y="1146568"/>
                  <a:pt x="9235146" y="1146568"/>
                </a:cubicBezTo>
              </a:path>
            </a:pathLst>
          </a:custGeom>
          <a:ln w="635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1431027" y="3409829"/>
            <a:ext cx="9123386" cy="1333772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6048 h 1471568"/>
              <a:gd name="connsiteX1" fmla="*/ 1819253 w 9224986"/>
              <a:gd name="connsiteY1" fmla="*/ 1123145 h 1471568"/>
              <a:gd name="connsiteX2" fmla="*/ 2857476 w 9224986"/>
              <a:gd name="connsiteY2" fmla="*/ 1430176 h 1471568"/>
              <a:gd name="connsiteX3" fmla="*/ 4436575 w 9224986"/>
              <a:gd name="connsiteY3" fmla="*/ 67738 h 1471568"/>
              <a:gd name="connsiteX4" fmla="*/ 6049875 w 9224986"/>
              <a:gd name="connsiteY4" fmla="*/ 307993 h 1471568"/>
              <a:gd name="connsiteX5" fmla="*/ 7216943 w 9224986"/>
              <a:gd name="connsiteY5" fmla="*/ 1191789 h 1471568"/>
              <a:gd name="connsiteX6" fmla="*/ 9224986 w 9224986"/>
              <a:gd name="connsiteY6" fmla="*/ 1277595 h 1471568"/>
              <a:gd name="connsiteX0" fmla="*/ 0 w 9224986"/>
              <a:gd name="connsiteY0" fmla="*/ 1230750 h 1536270"/>
              <a:gd name="connsiteX1" fmla="*/ 1819253 w 9224986"/>
              <a:gd name="connsiteY1" fmla="*/ 1187847 h 1536270"/>
              <a:gd name="connsiteX2" fmla="*/ 2857476 w 9224986"/>
              <a:gd name="connsiteY2" fmla="*/ 1494878 h 1536270"/>
              <a:gd name="connsiteX3" fmla="*/ 4436575 w 9224986"/>
              <a:gd name="connsiteY3" fmla="*/ 132440 h 1536270"/>
              <a:gd name="connsiteX4" fmla="*/ 5958435 w 9224986"/>
              <a:gd name="connsiteY4" fmla="*/ 179655 h 1536270"/>
              <a:gd name="connsiteX5" fmla="*/ 7216943 w 9224986"/>
              <a:gd name="connsiteY5" fmla="*/ 1256491 h 1536270"/>
              <a:gd name="connsiteX6" fmla="*/ 9224986 w 9224986"/>
              <a:gd name="connsiteY6" fmla="*/ 1342297 h 1536270"/>
              <a:gd name="connsiteX0" fmla="*/ 0 w 9224986"/>
              <a:gd name="connsiteY0" fmla="*/ 1062883 h 1338069"/>
              <a:gd name="connsiteX1" fmla="*/ 1819253 w 9224986"/>
              <a:gd name="connsiteY1" fmla="*/ 1019980 h 1338069"/>
              <a:gd name="connsiteX2" fmla="*/ 2857476 w 9224986"/>
              <a:gd name="connsiteY2" fmla="*/ 1327011 h 1338069"/>
              <a:gd name="connsiteX3" fmla="*/ 4334975 w 9224986"/>
              <a:gd name="connsiteY3" fmla="*/ 564013 h 1338069"/>
              <a:gd name="connsiteX4" fmla="*/ 5958435 w 9224986"/>
              <a:gd name="connsiteY4" fmla="*/ 11788 h 1338069"/>
              <a:gd name="connsiteX5" fmla="*/ 7216943 w 9224986"/>
              <a:gd name="connsiteY5" fmla="*/ 1088624 h 1338069"/>
              <a:gd name="connsiteX6" fmla="*/ 9224986 w 9224986"/>
              <a:gd name="connsiteY6" fmla="*/ 1174430 h 1338069"/>
              <a:gd name="connsiteX0" fmla="*/ 0 w 9224986"/>
              <a:gd name="connsiteY0" fmla="*/ 1058586 h 1333772"/>
              <a:gd name="connsiteX1" fmla="*/ 1819253 w 9224986"/>
              <a:gd name="connsiteY1" fmla="*/ 1015683 h 1333772"/>
              <a:gd name="connsiteX2" fmla="*/ 2857476 w 9224986"/>
              <a:gd name="connsiteY2" fmla="*/ 1322714 h 1333772"/>
              <a:gd name="connsiteX3" fmla="*/ 4334975 w 9224986"/>
              <a:gd name="connsiteY3" fmla="*/ 559716 h 1333772"/>
              <a:gd name="connsiteX4" fmla="*/ 5958435 w 9224986"/>
              <a:gd name="connsiteY4" fmla="*/ 7491 h 1333772"/>
              <a:gd name="connsiteX5" fmla="*/ 7237263 w 9224986"/>
              <a:gd name="connsiteY5" fmla="*/ 962407 h 1333772"/>
              <a:gd name="connsiteX6" fmla="*/ 9224986 w 9224986"/>
              <a:gd name="connsiteY6" fmla="*/ 1170133 h 1333772"/>
              <a:gd name="connsiteX0" fmla="*/ 0 w 9123386"/>
              <a:gd name="connsiteY0" fmla="*/ 1058586 h 1333772"/>
              <a:gd name="connsiteX1" fmla="*/ 1819253 w 9123386"/>
              <a:gd name="connsiteY1" fmla="*/ 1015683 h 1333772"/>
              <a:gd name="connsiteX2" fmla="*/ 2857476 w 9123386"/>
              <a:gd name="connsiteY2" fmla="*/ 1322714 h 1333772"/>
              <a:gd name="connsiteX3" fmla="*/ 4334975 w 9123386"/>
              <a:gd name="connsiteY3" fmla="*/ 559716 h 1333772"/>
              <a:gd name="connsiteX4" fmla="*/ 5958435 w 9123386"/>
              <a:gd name="connsiteY4" fmla="*/ 7491 h 1333772"/>
              <a:gd name="connsiteX5" fmla="*/ 7237263 w 9123386"/>
              <a:gd name="connsiteY5" fmla="*/ 962407 h 1333772"/>
              <a:gd name="connsiteX6" fmla="*/ 9123386 w 9123386"/>
              <a:gd name="connsiteY6" fmla="*/ 1027893 h 133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23386" h="1333772">
                <a:moveTo>
                  <a:pt x="0" y="1058586"/>
                </a:moveTo>
                <a:cubicBezTo>
                  <a:pt x="660766" y="1065736"/>
                  <a:pt x="1343007" y="971662"/>
                  <a:pt x="1819253" y="1015683"/>
                </a:cubicBezTo>
                <a:cubicBezTo>
                  <a:pt x="2295499" y="1059704"/>
                  <a:pt x="2438189" y="1398708"/>
                  <a:pt x="2857476" y="1322714"/>
                </a:cubicBezTo>
                <a:cubicBezTo>
                  <a:pt x="3276763" y="1246720"/>
                  <a:pt x="3818148" y="778920"/>
                  <a:pt x="4334975" y="559716"/>
                </a:cubicBezTo>
                <a:cubicBezTo>
                  <a:pt x="4851802" y="340512"/>
                  <a:pt x="5474720" y="-59624"/>
                  <a:pt x="5958435" y="7491"/>
                </a:cubicBezTo>
                <a:cubicBezTo>
                  <a:pt x="6442150" y="74606"/>
                  <a:pt x="6708078" y="800807"/>
                  <a:pt x="7237263" y="962407"/>
                </a:cubicBezTo>
                <a:cubicBezTo>
                  <a:pt x="7766448" y="1124007"/>
                  <a:pt x="9123386" y="1027893"/>
                  <a:pt x="9123386" y="1027893"/>
                </a:cubicBezTo>
              </a:path>
            </a:pathLst>
          </a:custGeom>
          <a:ln w="635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1583427" y="3507152"/>
            <a:ext cx="9011626" cy="2002874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6048 h 1471568"/>
              <a:gd name="connsiteX1" fmla="*/ 1819253 w 9224986"/>
              <a:gd name="connsiteY1" fmla="*/ 1123145 h 1471568"/>
              <a:gd name="connsiteX2" fmla="*/ 2857476 w 9224986"/>
              <a:gd name="connsiteY2" fmla="*/ 1430176 h 1471568"/>
              <a:gd name="connsiteX3" fmla="*/ 4436575 w 9224986"/>
              <a:gd name="connsiteY3" fmla="*/ 67738 h 1471568"/>
              <a:gd name="connsiteX4" fmla="*/ 6049875 w 9224986"/>
              <a:gd name="connsiteY4" fmla="*/ 307993 h 1471568"/>
              <a:gd name="connsiteX5" fmla="*/ 7216943 w 9224986"/>
              <a:gd name="connsiteY5" fmla="*/ 1191789 h 1471568"/>
              <a:gd name="connsiteX6" fmla="*/ 9224986 w 9224986"/>
              <a:gd name="connsiteY6" fmla="*/ 1277595 h 1471568"/>
              <a:gd name="connsiteX0" fmla="*/ 0 w 9224986"/>
              <a:gd name="connsiteY0" fmla="*/ 1210738 h 2119246"/>
              <a:gd name="connsiteX1" fmla="*/ 1819253 w 9224986"/>
              <a:gd name="connsiteY1" fmla="*/ 1167835 h 2119246"/>
              <a:gd name="connsiteX2" fmla="*/ 2687609 w 9224986"/>
              <a:gd name="connsiteY2" fmla="*/ 2097769 h 2119246"/>
              <a:gd name="connsiteX3" fmla="*/ 4436575 w 9224986"/>
              <a:gd name="connsiteY3" fmla="*/ 112428 h 2119246"/>
              <a:gd name="connsiteX4" fmla="*/ 6049875 w 9224986"/>
              <a:gd name="connsiteY4" fmla="*/ 352683 h 2119246"/>
              <a:gd name="connsiteX5" fmla="*/ 7216943 w 9224986"/>
              <a:gd name="connsiteY5" fmla="*/ 1236479 h 2119246"/>
              <a:gd name="connsiteX6" fmla="*/ 9224986 w 9224986"/>
              <a:gd name="connsiteY6" fmla="*/ 1322285 h 2119246"/>
              <a:gd name="connsiteX0" fmla="*/ 0 w 9224986"/>
              <a:gd name="connsiteY0" fmla="*/ 1380376 h 2296059"/>
              <a:gd name="connsiteX1" fmla="*/ 1819253 w 9224986"/>
              <a:gd name="connsiteY1" fmla="*/ 1337473 h 2296059"/>
              <a:gd name="connsiteX2" fmla="*/ 2687609 w 9224986"/>
              <a:gd name="connsiteY2" fmla="*/ 2267407 h 2296059"/>
              <a:gd name="connsiteX3" fmla="*/ 4290975 w 9224986"/>
              <a:gd name="connsiteY3" fmla="*/ 87914 h 2296059"/>
              <a:gd name="connsiteX4" fmla="*/ 6049875 w 9224986"/>
              <a:gd name="connsiteY4" fmla="*/ 522321 h 2296059"/>
              <a:gd name="connsiteX5" fmla="*/ 7216943 w 9224986"/>
              <a:gd name="connsiteY5" fmla="*/ 1406117 h 2296059"/>
              <a:gd name="connsiteX6" fmla="*/ 9224986 w 9224986"/>
              <a:gd name="connsiteY6" fmla="*/ 1491923 h 2296059"/>
              <a:gd name="connsiteX0" fmla="*/ 0 w 9224986"/>
              <a:gd name="connsiteY0" fmla="*/ 1292462 h 2208145"/>
              <a:gd name="connsiteX1" fmla="*/ 1819253 w 9224986"/>
              <a:gd name="connsiteY1" fmla="*/ 1249559 h 2208145"/>
              <a:gd name="connsiteX2" fmla="*/ 2687609 w 9224986"/>
              <a:gd name="connsiteY2" fmla="*/ 2179493 h 2208145"/>
              <a:gd name="connsiteX3" fmla="*/ 4290975 w 9224986"/>
              <a:gd name="connsiteY3" fmla="*/ 0 h 2208145"/>
              <a:gd name="connsiteX4" fmla="*/ 5944719 w 9224986"/>
              <a:gd name="connsiteY4" fmla="*/ 725635 h 2208145"/>
              <a:gd name="connsiteX5" fmla="*/ 7216943 w 9224986"/>
              <a:gd name="connsiteY5" fmla="*/ 1318203 h 2208145"/>
              <a:gd name="connsiteX6" fmla="*/ 9224986 w 9224986"/>
              <a:gd name="connsiteY6" fmla="*/ 1404009 h 2208145"/>
              <a:gd name="connsiteX0" fmla="*/ 0 w 9224986"/>
              <a:gd name="connsiteY0" fmla="*/ 1292462 h 2208145"/>
              <a:gd name="connsiteX1" fmla="*/ 1819253 w 9224986"/>
              <a:gd name="connsiteY1" fmla="*/ 1249559 h 2208145"/>
              <a:gd name="connsiteX2" fmla="*/ 2687609 w 9224986"/>
              <a:gd name="connsiteY2" fmla="*/ 2179493 h 2208145"/>
              <a:gd name="connsiteX3" fmla="*/ 4290975 w 9224986"/>
              <a:gd name="connsiteY3" fmla="*/ 0 h 2208145"/>
              <a:gd name="connsiteX4" fmla="*/ 5751679 w 9224986"/>
              <a:gd name="connsiteY4" fmla="*/ 309075 h 2208145"/>
              <a:gd name="connsiteX5" fmla="*/ 7216943 w 9224986"/>
              <a:gd name="connsiteY5" fmla="*/ 1318203 h 2208145"/>
              <a:gd name="connsiteX6" fmla="*/ 9224986 w 9224986"/>
              <a:gd name="connsiteY6" fmla="*/ 1404009 h 2208145"/>
              <a:gd name="connsiteX0" fmla="*/ 0 w 9224986"/>
              <a:gd name="connsiteY0" fmla="*/ 1034217 h 1931962"/>
              <a:gd name="connsiteX1" fmla="*/ 1819253 w 9224986"/>
              <a:gd name="connsiteY1" fmla="*/ 991314 h 1931962"/>
              <a:gd name="connsiteX2" fmla="*/ 2687609 w 9224986"/>
              <a:gd name="connsiteY2" fmla="*/ 1921248 h 1931962"/>
              <a:gd name="connsiteX3" fmla="*/ 4250335 w 9224986"/>
              <a:gd name="connsiteY3" fmla="*/ 280235 h 1931962"/>
              <a:gd name="connsiteX4" fmla="*/ 5751679 w 9224986"/>
              <a:gd name="connsiteY4" fmla="*/ 50830 h 1931962"/>
              <a:gd name="connsiteX5" fmla="*/ 7216943 w 9224986"/>
              <a:gd name="connsiteY5" fmla="*/ 1059958 h 1931962"/>
              <a:gd name="connsiteX6" fmla="*/ 9224986 w 9224986"/>
              <a:gd name="connsiteY6" fmla="*/ 1145764 h 1931962"/>
              <a:gd name="connsiteX0" fmla="*/ 0 w 9224986"/>
              <a:gd name="connsiteY0" fmla="*/ 1059241 h 1956986"/>
              <a:gd name="connsiteX1" fmla="*/ 1819253 w 9224986"/>
              <a:gd name="connsiteY1" fmla="*/ 1016338 h 1956986"/>
              <a:gd name="connsiteX2" fmla="*/ 2687609 w 9224986"/>
              <a:gd name="connsiteY2" fmla="*/ 1946272 h 1956986"/>
              <a:gd name="connsiteX3" fmla="*/ 4250335 w 9224986"/>
              <a:gd name="connsiteY3" fmla="*/ 305259 h 1956986"/>
              <a:gd name="connsiteX4" fmla="*/ 5751679 w 9224986"/>
              <a:gd name="connsiteY4" fmla="*/ 75854 h 1956986"/>
              <a:gd name="connsiteX5" fmla="*/ 7216943 w 9224986"/>
              <a:gd name="connsiteY5" fmla="*/ 1084982 h 1956986"/>
              <a:gd name="connsiteX6" fmla="*/ 9224986 w 9224986"/>
              <a:gd name="connsiteY6" fmla="*/ 1170788 h 1956986"/>
              <a:gd name="connsiteX0" fmla="*/ 0 w 9224986"/>
              <a:gd name="connsiteY0" fmla="*/ 1071405 h 1969150"/>
              <a:gd name="connsiteX1" fmla="*/ 1819253 w 9224986"/>
              <a:gd name="connsiteY1" fmla="*/ 1028502 h 1969150"/>
              <a:gd name="connsiteX2" fmla="*/ 2687609 w 9224986"/>
              <a:gd name="connsiteY2" fmla="*/ 1958436 h 1969150"/>
              <a:gd name="connsiteX3" fmla="*/ 4250335 w 9224986"/>
              <a:gd name="connsiteY3" fmla="*/ 317423 h 1969150"/>
              <a:gd name="connsiteX4" fmla="*/ 5751679 w 9224986"/>
              <a:gd name="connsiteY4" fmla="*/ 88018 h 1969150"/>
              <a:gd name="connsiteX5" fmla="*/ 7216943 w 9224986"/>
              <a:gd name="connsiteY5" fmla="*/ 1097146 h 1969150"/>
              <a:gd name="connsiteX6" fmla="*/ 9224986 w 9224986"/>
              <a:gd name="connsiteY6" fmla="*/ 1182952 h 1969150"/>
              <a:gd name="connsiteX0" fmla="*/ 0 w 9224986"/>
              <a:gd name="connsiteY0" fmla="*/ 1014093 h 1903305"/>
              <a:gd name="connsiteX1" fmla="*/ 1819253 w 9224986"/>
              <a:gd name="connsiteY1" fmla="*/ 971190 h 1903305"/>
              <a:gd name="connsiteX2" fmla="*/ 2687609 w 9224986"/>
              <a:gd name="connsiteY2" fmla="*/ 1901124 h 1903305"/>
              <a:gd name="connsiteX3" fmla="*/ 4219855 w 9224986"/>
              <a:gd name="connsiteY3" fmla="*/ 1204991 h 1903305"/>
              <a:gd name="connsiteX4" fmla="*/ 5751679 w 9224986"/>
              <a:gd name="connsiteY4" fmla="*/ 30706 h 1903305"/>
              <a:gd name="connsiteX5" fmla="*/ 7216943 w 9224986"/>
              <a:gd name="connsiteY5" fmla="*/ 1039834 h 1903305"/>
              <a:gd name="connsiteX6" fmla="*/ 9224986 w 9224986"/>
              <a:gd name="connsiteY6" fmla="*/ 1125640 h 1903305"/>
              <a:gd name="connsiteX0" fmla="*/ 0 w 9224986"/>
              <a:gd name="connsiteY0" fmla="*/ 1113662 h 2002874"/>
              <a:gd name="connsiteX1" fmla="*/ 1819253 w 9224986"/>
              <a:gd name="connsiteY1" fmla="*/ 1070759 h 2002874"/>
              <a:gd name="connsiteX2" fmla="*/ 2687609 w 9224986"/>
              <a:gd name="connsiteY2" fmla="*/ 2000693 h 2002874"/>
              <a:gd name="connsiteX3" fmla="*/ 4219855 w 9224986"/>
              <a:gd name="connsiteY3" fmla="*/ 1304560 h 2002874"/>
              <a:gd name="connsiteX4" fmla="*/ 5843119 w 9224986"/>
              <a:gd name="connsiteY4" fmla="*/ 28675 h 2002874"/>
              <a:gd name="connsiteX5" fmla="*/ 7216943 w 9224986"/>
              <a:gd name="connsiteY5" fmla="*/ 1139403 h 2002874"/>
              <a:gd name="connsiteX6" fmla="*/ 9224986 w 9224986"/>
              <a:gd name="connsiteY6" fmla="*/ 1225209 h 2002874"/>
              <a:gd name="connsiteX0" fmla="*/ 0 w 9011626"/>
              <a:gd name="connsiteY0" fmla="*/ 1113662 h 2002874"/>
              <a:gd name="connsiteX1" fmla="*/ 1819253 w 9011626"/>
              <a:gd name="connsiteY1" fmla="*/ 1070759 h 2002874"/>
              <a:gd name="connsiteX2" fmla="*/ 2687609 w 9011626"/>
              <a:gd name="connsiteY2" fmla="*/ 2000693 h 2002874"/>
              <a:gd name="connsiteX3" fmla="*/ 4219855 w 9011626"/>
              <a:gd name="connsiteY3" fmla="*/ 1304560 h 2002874"/>
              <a:gd name="connsiteX4" fmla="*/ 5843119 w 9011626"/>
              <a:gd name="connsiteY4" fmla="*/ 28675 h 2002874"/>
              <a:gd name="connsiteX5" fmla="*/ 7216943 w 9011626"/>
              <a:gd name="connsiteY5" fmla="*/ 1139403 h 2002874"/>
              <a:gd name="connsiteX6" fmla="*/ 9011626 w 9011626"/>
              <a:gd name="connsiteY6" fmla="*/ 1123609 h 2002874"/>
              <a:gd name="connsiteX0" fmla="*/ 0 w 9011626"/>
              <a:gd name="connsiteY0" fmla="*/ 1113662 h 2002874"/>
              <a:gd name="connsiteX1" fmla="*/ 1819253 w 9011626"/>
              <a:gd name="connsiteY1" fmla="*/ 1070759 h 2002874"/>
              <a:gd name="connsiteX2" fmla="*/ 2687609 w 9011626"/>
              <a:gd name="connsiteY2" fmla="*/ 2000693 h 2002874"/>
              <a:gd name="connsiteX3" fmla="*/ 4219855 w 9011626"/>
              <a:gd name="connsiteY3" fmla="*/ 1304560 h 2002874"/>
              <a:gd name="connsiteX4" fmla="*/ 5843119 w 9011626"/>
              <a:gd name="connsiteY4" fmla="*/ 28675 h 2002874"/>
              <a:gd name="connsiteX5" fmla="*/ 7186463 w 9011626"/>
              <a:gd name="connsiteY5" fmla="*/ 1068283 h 2002874"/>
              <a:gd name="connsiteX6" fmla="*/ 9011626 w 9011626"/>
              <a:gd name="connsiteY6" fmla="*/ 1123609 h 200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1626" h="2002874">
                <a:moveTo>
                  <a:pt x="0" y="1113662"/>
                </a:moveTo>
                <a:cubicBezTo>
                  <a:pt x="660766" y="1120812"/>
                  <a:pt x="1371318" y="922921"/>
                  <a:pt x="1819253" y="1070759"/>
                </a:cubicBezTo>
                <a:cubicBezTo>
                  <a:pt x="2267188" y="1218597"/>
                  <a:pt x="2287509" y="1961726"/>
                  <a:pt x="2687609" y="2000693"/>
                </a:cubicBezTo>
                <a:cubicBezTo>
                  <a:pt x="3087709" y="2039660"/>
                  <a:pt x="3677003" y="1546870"/>
                  <a:pt x="4219855" y="1304560"/>
                </a:cubicBezTo>
                <a:cubicBezTo>
                  <a:pt x="4639023" y="1150198"/>
                  <a:pt x="5291871" y="-213203"/>
                  <a:pt x="5843119" y="28675"/>
                </a:cubicBezTo>
                <a:cubicBezTo>
                  <a:pt x="6330780" y="248375"/>
                  <a:pt x="6657278" y="906683"/>
                  <a:pt x="7186463" y="1068283"/>
                </a:cubicBezTo>
                <a:cubicBezTo>
                  <a:pt x="7715648" y="1229883"/>
                  <a:pt x="9011626" y="1123609"/>
                  <a:pt x="9011626" y="1123609"/>
                </a:cubicBezTo>
              </a:path>
            </a:pathLst>
          </a:custGeom>
          <a:ln w="635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0"/>
          <p:cNvSpPr/>
          <p:nvPr/>
        </p:nvSpPr>
        <p:spPr>
          <a:xfrm>
            <a:off x="1194226" y="4057959"/>
            <a:ext cx="9087684" cy="1317047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4359 h 1447534"/>
              <a:gd name="connsiteX1" fmla="*/ 1819253 w 9224986"/>
              <a:gd name="connsiteY1" fmla="*/ 1121456 h 1447534"/>
              <a:gd name="connsiteX2" fmla="*/ 2874763 w 9224986"/>
              <a:gd name="connsiteY2" fmla="*/ 1404614 h 1447534"/>
              <a:gd name="connsiteX3" fmla="*/ 4436575 w 9224986"/>
              <a:gd name="connsiteY3" fmla="*/ 66049 h 1447534"/>
              <a:gd name="connsiteX4" fmla="*/ 6049875 w 9224986"/>
              <a:gd name="connsiteY4" fmla="*/ 306304 h 1447534"/>
              <a:gd name="connsiteX5" fmla="*/ 7216943 w 9224986"/>
              <a:gd name="connsiteY5" fmla="*/ 1190100 h 1447534"/>
              <a:gd name="connsiteX6" fmla="*/ 9224986 w 9224986"/>
              <a:gd name="connsiteY6" fmla="*/ 1275906 h 1447534"/>
              <a:gd name="connsiteX0" fmla="*/ 0 w 9224986"/>
              <a:gd name="connsiteY0" fmla="*/ 861050 h 1296935"/>
              <a:gd name="connsiteX1" fmla="*/ 1819253 w 9224986"/>
              <a:gd name="connsiteY1" fmla="*/ 818147 h 1296935"/>
              <a:gd name="connsiteX2" fmla="*/ 2874763 w 9224986"/>
              <a:gd name="connsiteY2" fmla="*/ 1101305 h 1296935"/>
              <a:gd name="connsiteX3" fmla="*/ 4582458 w 9224986"/>
              <a:gd name="connsiteY3" fmla="*/ 1230013 h 1296935"/>
              <a:gd name="connsiteX4" fmla="*/ 6049875 w 9224986"/>
              <a:gd name="connsiteY4" fmla="*/ 2995 h 1296935"/>
              <a:gd name="connsiteX5" fmla="*/ 7216943 w 9224986"/>
              <a:gd name="connsiteY5" fmla="*/ 886791 h 1296935"/>
              <a:gd name="connsiteX6" fmla="*/ 9224986 w 9224986"/>
              <a:gd name="connsiteY6" fmla="*/ 972597 h 1296935"/>
              <a:gd name="connsiteX0" fmla="*/ 0 w 9224986"/>
              <a:gd name="connsiteY0" fmla="*/ 53206 h 422425"/>
              <a:gd name="connsiteX1" fmla="*/ 1819253 w 9224986"/>
              <a:gd name="connsiteY1" fmla="*/ 10303 h 422425"/>
              <a:gd name="connsiteX2" fmla="*/ 2874763 w 9224986"/>
              <a:gd name="connsiteY2" fmla="*/ 293461 h 422425"/>
              <a:gd name="connsiteX3" fmla="*/ 4582458 w 9224986"/>
              <a:gd name="connsiteY3" fmla="*/ 422169 h 422425"/>
              <a:gd name="connsiteX4" fmla="*/ 6255828 w 9224986"/>
              <a:gd name="connsiteY4" fmla="*/ 319202 h 422425"/>
              <a:gd name="connsiteX5" fmla="*/ 7216943 w 9224986"/>
              <a:gd name="connsiteY5" fmla="*/ 78947 h 422425"/>
              <a:gd name="connsiteX6" fmla="*/ 9224986 w 9224986"/>
              <a:gd name="connsiteY6" fmla="*/ 164753 h 422425"/>
              <a:gd name="connsiteX0" fmla="*/ 0 w 9224986"/>
              <a:gd name="connsiteY0" fmla="*/ 53206 h 655306"/>
              <a:gd name="connsiteX1" fmla="*/ 1819253 w 9224986"/>
              <a:gd name="connsiteY1" fmla="*/ 10303 h 655306"/>
              <a:gd name="connsiteX2" fmla="*/ 2874763 w 9224986"/>
              <a:gd name="connsiteY2" fmla="*/ 293461 h 655306"/>
              <a:gd name="connsiteX3" fmla="*/ 4582458 w 9224986"/>
              <a:gd name="connsiteY3" fmla="*/ 422169 h 655306"/>
              <a:gd name="connsiteX4" fmla="*/ 6255828 w 9224986"/>
              <a:gd name="connsiteY4" fmla="*/ 319202 h 655306"/>
              <a:gd name="connsiteX5" fmla="*/ 7216943 w 9224986"/>
              <a:gd name="connsiteY5" fmla="*/ 653843 h 655306"/>
              <a:gd name="connsiteX6" fmla="*/ 9224986 w 9224986"/>
              <a:gd name="connsiteY6" fmla="*/ 164753 h 655306"/>
              <a:gd name="connsiteX0" fmla="*/ 0 w 9087684"/>
              <a:gd name="connsiteY0" fmla="*/ 53206 h 1031388"/>
              <a:gd name="connsiteX1" fmla="*/ 1819253 w 9087684"/>
              <a:gd name="connsiteY1" fmla="*/ 10303 h 1031388"/>
              <a:gd name="connsiteX2" fmla="*/ 2874763 w 9087684"/>
              <a:gd name="connsiteY2" fmla="*/ 293461 h 1031388"/>
              <a:gd name="connsiteX3" fmla="*/ 4582458 w 9087684"/>
              <a:gd name="connsiteY3" fmla="*/ 422169 h 1031388"/>
              <a:gd name="connsiteX4" fmla="*/ 6255828 w 9087684"/>
              <a:gd name="connsiteY4" fmla="*/ 319202 h 1031388"/>
              <a:gd name="connsiteX5" fmla="*/ 7216943 w 9087684"/>
              <a:gd name="connsiteY5" fmla="*/ 653843 h 1031388"/>
              <a:gd name="connsiteX6" fmla="*/ 9087684 w 9087684"/>
              <a:gd name="connsiteY6" fmla="*/ 1031388 h 1031388"/>
              <a:gd name="connsiteX0" fmla="*/ 0 w 9087684"/>
              <a:gd name="connsiteY0" fmla="*/ 338865 h 1317047"/>
              <a:gd name="connsiteX1" fmla="*/ 1819253 w 9087684"/>
              <a:gd name="connsiteY1" fmla="*/ 295962 h 1317047"/>
              <a:gd name="connsiteX2" fmla="*/ 3149083 w 9087684"/>
              <a:gd name="connsiteY2" fmla="*/ 10160 h 1317047"/>
              <a:gd name="connsiteX3" fmla="*/ 4582458 w 9087684"/>
              <a:gd name="connsiteY3" fmla="*/ 707828 h 1317047"/>
              <a:gd name="connsiteX4" fmla="*/ 6255828 w 9087684"/>
              <a:gd name="connsiteY4" fmla="*/ 604861 h 1317047"/>
              <a:gd name="connsiteX5" fmla="*/ 7216943 w 9087684"/>
              <a:gd name="connsiteY5" fmla="*/ 939502 h 1317047"/>
              <a:gd name="connsiteX6" fmla="*/ 9087684 w 9087684"/>
              <a:gd name="connsiteY6" fmla="*/ 1317047 h 131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7684" h="1317047">
                <a:moveTo>
                  <a:pt x="0" y="338865"/>
                </a:moveTo>
                <a:cubicBezTo>
                  <a:pt x="660766" y="346015"/>
                  <a:pt x="1294406" y="350746"/>
                  <a:pt x="1819253" y="295962"/>
                </a:cubicBezTo>
                <a:cubicBezTo>
                  <a:pt x="2344100" y="241178"/>
                  <a:pt x="2688549" y="-58484"/>
                  <a:pt x="3149083" y="10160"/>
                </a:cubicBezTo>
                <a:cubicBezTo>
                  <a:pt x="3609617" y="78804"/>
                  <a:pt x="4064667" y="608711"/>
                  <a:pt x="4582458" y="707828"/>
                </a:cubicBezTo>
                <a:cubicBezTo>
                  <a:pt x="5100249" y="806945"/>
                  <a:pt x="5816747" y="566249"/>
                  <a:pt x="6255828" y="604861"/>
                </a:cubicBezTo>
                <a:cubicBezTo>
                  <a:pt x="6694909" y="643473"/>
                  <a:pt x="6744967" y="820804"/>
                  <a:pt x="7216943" y="939502"/>
                </a:cubicBezTo>
                <a:cubicBezTo>
                  <a:pt x="7688919" y="1058200"/>
                  <a:pt x="8464104" y="1191199"/>
                  <a:pt x="9087684" y="1317047"/>
                </a:cubicBezTo>
              </a:path>
            </a:pathLst>
          </a:custGeom>
          <a:ln w="254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/>
          <p:cNvSpPr/>
          <p:nvPr/>
        </p:nvSpPr>
        <p:spPr>
          <a:xfrm>
            <a:off x="1329190" y="4537648"/>
            <a:ext cx="9199242" cy="1179745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4359 h 1447534"/>
              <a:gd name="connsiteX1" fmla="*/ 1819253 w 9224986"/>
              <a:gd name="connsiteY1" fmla="*/ 1121456 h 1447534"/>
              <a:gd name="connsiteX2" fmla="*/ 2874763 w 9224986"/>
              <a:gd name="connsiteY2" fmla="*/ 1404614 h 1447534"/>
              <a:gd name="connsiteX3" fmla="*/ 4436575 w 9224986"/>
              <a:gd name="connsiteY3" fmla="*/ 66049 h 1447534"/>
              <a:gd name="connsiteX4" fmla="*/ 6049875 w 9224986"/>
              <a:gd name="connsiteY4" fmla="*/ 306304 h 1447534"/>
              <a:gd name="connsiteX5" fmla="*/ 7216943 w 9224986"/>
              <a:gd name="connsiteY5" fmla="*/ 1190100 h 1447534"/>
              <a:gd name="connsiteX6" fmla="*/ 9224986 w 9224986"/>
              <a:gd name="connsiteY6" fmla="*/ 1275906 h 1447534"/>
              <a:gd name="connsiteX0" fmla="*/ 0 w 9224986"/>
              <a:gd name="connsiteY0" fmla="*/ 861050 h 1296935"/>
              <a:gd name="connsiteX1" fmla="*/ 1819253 w 9224986"/>
              <a:gd name="connsiteY1" fmla="*/ 818147 h 1296935"/>
              <a:gd name="connsiteX2" fmla="*/ 2874763 w 9224986"/>
              <a:gd name="connsiteY2" fmla="*/ 1101305 h 1296935"/>
              <a:gd name="connsiteX3" fmla="*/ 4582458 w 9224986"/>
              <a:gd name="connsiteY3" fmla="*/ 1230013 h 1296935"/>
              <a:gd name="connsiteX4" fmla="*/ 6049875 w 9224986"/>
              <a:gd name="connsiteY4" fmla="*/ 2995 h 1296935"/>
              <a:gd name="connsiteX5" fmla="*/ 7216943 w 9224986"/>
              <a:gd name="connsiteY5" fmla="*/ 886791 h 1296935"/>
              <a:gd name="connsiteX6" fmla="*/ 9224986 w 9224986"/>
              <a:gd name="connsiteY6" fmla="*/ 972597 h 1296935"/>
              <a:gd name="connsiteX0" fmla="*/ 0 w 9224986"/>
              <a:gd name="connsiteY0" fmla="*/ 53206 h 422425"/>
              <a:gd name="connsiteX1" fmla="*/ 1819253 w 9224986"/>
              <a:gd name="connsiteY1" fmla="*/ 10303 h 422425"/>
              <a:gd name="connsiteX2" fmla="*/ 2874763 w 9224986"/>
              <a:gd name="connsiteY2" fmla="*/ 293461 h 422425"/>
              <a:gd name="connsiteX3" fmla="*/ 4582458 w 9224986"/>
              <a:gd name="connsiteY3" fmla="*/ 422169 h 422425"/>
              <a:gd name="connsiteX4" fmla="*/ 6255828 w 9224986"/>
              <a:gd name="connsiteY4" fmla="*/ 319202 h 422425"/>
              <a:gd name="connsiteX5" fmla="*/ 7216943 w 9224986"/>
              <a:gd name="connsiteY5" fmla="*/ 78947 h 422425"/>
              <a:gd name="connsiteX6" fmla="*/ 9224986 w 9224986"/>
              <a:gd name="connsiteY6" fmla="*/ 164753 h 422425"/>
              <a:gd name="connsiteX0" fmla="*/ 0 w 9224986"/>
              <a:gd name="connsiteY0" fmla="*/ 53206 h 655306"/>
              <a:gd name="connsiteX1" fmla="*/ 1819253 w 9224986"/>
              <a:gd name="connsiteY1" fmla="*/ 10303 h 655306"/>
              <a:gd name="connsiteX2" fmla="*/ 2874763 w 9224986"/>
              <a:gd name="connsiteY2" fmla="*/ 293461 h 655306"/>
              <a:gd name="connsiteX3" fmla="*/ 4582458 w 9224986"/>
              <a:gd name="connsiteY3" fmla="*/ 422169 h 655306"/>
              <a:gd name="connsiteX4" fmla="*/ 6255828 w 9224986"/>
              <a:gd name="connsiteY4" fmla="*/ 319202 h 655306"/>
              <a:gd name="connsiteX5" fmla="*/ 7216943 w 9224986"/>
              <a:gd name="connsiteY5" fmla="*/ 653843 h 655306"/>
              <a:gd name="connsiteX6" fmla="*/ 9224986 w 9224986"/>
              <a:gd name="connsiteY6" fmla="*/ 164753 h 655306"/>
              <a:gd name="connsiteX0" fmla="*/ 0 w 9087684"/>
              <a:gd name="connsiteY0" fmla="*/ 53206 h 1031388"/>
              <a:gd name="connsiteX1" fmla="*/ 1819253 w 9087684"/>
              <a:gd name="connsiteY1" fmla="*/ 10303 h 1031388"/>
              <a:gd name="connsiteX2" fmla="*/ 2874763 w 9087684"/>
              <a:gd name="connsiteY2" fmla="*/ 293461 h 1031388"/>
              <a:gd name="connsiteX3" fmla="*/ 4582458 w 9087684"/>
              <a:gd name="connsiteY3" fmla="*/ 422169 h 1031388"/>
              <a:gd name="connsiteX4" fmla="*/ 6255828 w 9087684"/>
              <a:gd name="connsiteY4" fmla="*/ 319202 h 1031388"/>
              <a:gd name="connsiteX5" fmla="*/ 7216943 w 9087684"/>
              <a:gd name="connsiteY5" fmla="*/ 653843 h 1031388"/>
              <a:gd name="connsiteX6" fmla="*/ 9087684 w 9087684"/>
              <a:gd name="connsiteY6" fmla="*/ 1031388 h 1031388"/>
              <a:gd name="connsiteX0" fmla="*/ 0 w 9087684"/>
              <a:gd name="connsiteY0" fmla="*/ 363152 h 1341334"/>
              <a:gd name="connsiteX1" fmla="*/ 1776346 w 9087684"/>
              <a:gd name="connsiteY1" fmla="*/ 2769 h 1341334"/>
              <a:gd name="connsiteX2" fmla="*/ 2874763 w 9087684"/>
              <a:gd name="connsiteY2" fmla="*/ 603407 h 1341334"/>
              <a:gd name="connsiteX3" fmla="*/ 4582458 w 9087684"/>
              <a:gd name="connsiteY3" fmla="*/ 732115 h 1341334"/>
              <a:gd name="connsiteX4" fmla="*/ 6255828 w 9087684"/>
              <a:gd name="connsiteY4" fmla="*/ 629148 h 1341334"/>
              <a:gd name="connsiteX5" fmla="*/ 7216943 w 9087684"/>
              <a:gd name="connsiteY5" fmla="*/ 963789 h 1341334"/>
              <a:gd name="connsiteX6" fmla="*/ 9087684 w 9087684"/>
              <a:gd name="connsiteY6" fmla="*/ 1341334 h 1341334"/>
              <a:gd name="connsiteX0" fmla="*/ 0 w 9087684"/>
              <a:gd name="connsiteY0" fmla="*/ 375815 h 1353997"/>
              <a:gd name="connsiteX1" fmla="*/ 1776346 w 9087684"/>
              <a:gd name="connsiteY1" fmla="*/ 15432 h 1353997"/>
              <a:gd name="connsiteX2" fmla="*/ 2874763 w 9087684"/>
              <a:gd name="connsiteY2" fmla="*/ 1010775 h 1353997"/>
              <a:gd name="connsiteX3" fmla="*/ 4582458 w 9087684"/>
              <a:gd name="connsiteY3" fmla="*/ 744778 h 1353997"/>
              <a:gd name="connsiteX4" fmla="*/ 6255828 w 9087684"/>
              <a:gd name="connsiteY4" fmla="*/ 641811 h 1353997"/>
              <a:gd name="connsiteX5" fmla="*/ 7216943 w 9087684"/>
              <a:gd name="connsiteY5" fmla="*/ 976452 h 1353997"/>
              <a:gd name="connsiteX6" fmla="*/ 9087684 w 9087684"/>
              <a:gd name="connsiteY6" fmla="*/ 1353997 h 1353997"/>
              <a:gd name="connsiteX0" fmla="*/ 0 w 9087684"/>
              <a:gd name="connsiteY0" fmla="*/ 375815 h 1353997"/>
              <a:gd name="connsiteX1" fmla="*/ 1776346 w 9087684"/>
              <a:gd name="connsiteY1" fmla="*/ 15432 h 1353997"/>
              <a:gd name="connsiteX2" fmla="*/ 2874763 w 9087684"/>
              <a:gd name="connsiteY2" fmla="*/ 1010775 h 1353997"/>
              <a:gd name="connsiteX3" fmla="*/ 4565296 w 9087684"/>
              <a:gd name="connsiteY3" fmla="*/ 1173805 h 1353997"/>
              <a:gd name="connsiteX4" fmla="*/ 6255828 w 9087684"/>
              <a:gd name="connsiteY4" fmla="*/ 641811 h 1353997"/>
              <a:gd name="connsiteX5" fmla="*/ 7216943 w 9087684"/>
              <a:gd name="connsiteY5" fmla="*/ 976452 h 1353997"/>
              <a:gd name="connsiteX6" fmla="*/ 9087684 w 9087684"/>
              <a:gd name="connsiteY6" fmla="*/ 1353997 h 1353997"/>
              <a:gd name="connsiteX0" fmla="*/ 0 w 9087684"/>
              <a:gd name="connsiteY0" fmla="*/ 375815 h 1353997"/>
              <a:gd name="connsiteX1" fmla="*/ 1776346 w 9087684"/>
              <a:gd name="connsiteY1" fmla="*/ 15432 h 1353997"/>
              <a:gd name="connsiteX2" fmla="*/ 2874763 w 9087684"/>
              <a:gd name="connsiteY2" fmla="*/ 1010775 h 1353997"/>
              <a:gd name="connsiteX3" fmla="*/ 4565296 w 9087684"/>
              <a:gd name="connsiteY3" fmla="*/ 1173805 h 1353997"/>
              <a:gd name="connsiteX4" fmla="*/ 6118526 w 9087684"/>
              <a:gd name="connsiteY4" fmla="*/ 1027936 h 1353997"/>
              <a:gd name="connsiteX5" fmla="*/ 7216943 w 9087684"/>
              <a:gd name="connsiteY5" fmla="*/ 976452 h 1353997"/>
              <a:gd name="connsiteX6" fmla="*/ 9087684 w 9087684"/>
              <a:gd name="connsiteY6" fmla="*/ 1353997 h 1353997"/>
              <a:gd name="connsiteX0" fmla="*/ 0 w 9139173"/>
              <a:gd name="connsiteY0" fmla="*/ 375815 h 1174323"/>
              <a:gd name="connsiteX1" fmla="*/ 1776346 w 9139173"/>
              <a:gd name="connsiteY1" fmla="*/ 15432 h 1174323"/>
              <a:gd name="connsiteX2" fmla="*/ 2874763 w 9139173"/>
              <a:gd name="connsiteY2" fmla="*/ 1010775 h 1174323"/>
              <a:gd name="connsiteX3" fmla="*/ 4565296 w 9139173"/>
              <a:gd name="connsiteY3" fmla="*/ 1173805 h 1174323"/>
              <a:gd name="connsiteX4" fmla="*/ 6118526 w 9139173"/>
              <a:gd name="connsiteY4" fmla="*/ 1027936 h 1174323"/>
              <a:gd name="connsiteX5" fmla="*/ 7216943 w 9139173"/>
              <a:gd name="connsiteY5" fmla="*/ 976452 h 1174323"/>
              <a:gd name="connsiteX6" fmla="*/ 9139173 w 9139173"/>
              <a:gd name="connsiteY6" fmla="*/ 41174 h 1174323"/>
              <a:gd name="connsiteX0" fmla="*/ 0 w 9139173"/>
              <a:gd name="connsiteY0" fmla="*/ 375815 h 1179744"/>
              <a:gd name="connsiteX1" fmla="*/ 1776346 w 9139173"/>
              <a:gd name="connsiteY1" fmla="*/ 15432 h 1179744"/>
              <a:gd name="connsiteX2" fmla="*/ 2874763 w 9139173"/>
              <a:gd name="connsiteY2" fmla="*/ 1010775 h 1179744"/>
              <a:gd name="connsiteX3" fmla="*/ 4565296 w 9139173"/>
              <a:gd name="connsiteY3" fmla="*/ 1173805 h 1179744"/>
              <a:gd name="connsiteX4" fmla="*/ 6118526 w 9139173"/>
              <a:gd name="connsiteY4" fmla="*/ 1027936 h 1179744"/>
              <a:gd name="connsiteX5" fmla="*/ 7217868 w 9139173"/>
              <a:gd name="connsiteY5" fmla="*/ 27202 h 1179744"/>
              <a:gd name="connsiteX6" fmla="*/ 7216943 w 9139173"/>
              <a:gd name="connsiteY6" fmla="*/ 976452 h 1179744"/>
              <a:gd name="connsiteX7" fmla="*/ 9139173 w 9139173"/>
              <a:gd name="connsiteY7" fmla="*/ 41174 h 1179744"/>
              <a:gd name="connsiteX0" fmla="*/ 0 w 9139173"/>
              <a:gd name="connsiteY0" fmla="*/ 425489 h 1229418"/>
              <a:gd name="connsiteX1" fmla="*/ 1776346 w 9139173"/>
              <a:gd name="connsiteY1" fmla="*/ 65106 h 1229418"/>
              <a:gd name="connsiteX2" fmla="*/ 2874763 w 9139173"/>
              <a:gd name="connsiteY2" fmla="*/ 1060449 h 1229418"/>
              <a:gd name="connsiteX3" fmla="*/ 4565296 w 9139173"/>
              <a:gd name="connsiteY3" fmla="*/ 1223479 h 1229418"/>
              <a:gd name="connsiteX4" fmla="*/ 6118526 w 9139173"/>
              <a:gd name="connsiteY4" fmla="*/ 1077610 h 1229418"/>
              <a:gd name="connsiteX5" fmla="*/ 7217868 w 9139173"/>
              <a:gd name="connsiteY5" fmla="*/ 76876 h 1229418"/>
              <a:gd name="connsiteX6" fmla="*/ 7920616 w 9139173"/>
              <a:gd name="connsiteY6" fmla="*/ 5041 h 1229418"/>
              <a:gd name="connsiteX7" fmla="*/ 9139173 w 9139173"/>
              <a:gd name="connsiteY7" fmla="*/ 90848 h 1229418"/>
              <a:gd name="connsiteX0" fmla="*/ 0 w 9139173"/>
              <a:gd name="connsiteY0" fmla="*/ 397493 h 1201422"/>
              <a:gd name="connsiteX1" fmla="*/ 1776346 w 9139173"/>
              <a:gd name="connsiteY1" fmla="*/ 37110 h 1201422"/>
              <a:gd name="connsiteX2" fmla="*/ 2874763 w 9139173"/>
              <a:gd name="connsiteY2" fmla="*/ 1032453 h 1201422"/>
              <a:gd name="connsiteX3" fmla="*/ 4565296 w 9139173"/>
              <a:gd name="connsiteY3" fmla="*/ 1195483 h 1201422"/>
              <a:gd name="connsiteX4" fmla="*/ 6118526 w 9139173"/>
              <a:gd name="connsiteY4" fmla="*/ 1049614 h 1201422"/>
              <a:gd name="connsiteX5" fmla="*/ 7217868 w 9139173"/>
              <a:gd name="connsiteY5" fmla="*/ 48880 h 1201422"/>
              <a:gd name="connsiteX6" fmla="*/ 7920616 w 9139173"/>
              <a:gd name="connsiteY6" fmla="*/ 37109 h 1201422"/>
              <a:gd name="connsiteX7" fmla="*/ 9139173 w 9139173"/>
              <a:gd name="connsiteY7" fmla="*/ 62852 h 1201422"/>
              <a:gd name="connsiteX0" fmla="*/ 0 w 9362289"/>
              <a:gd name="connsiteY0" fmla="*/ 375816 h 1179745"/>
              <a:gd name="connsiteX1" fmla="*/ 1776346 w 9362289"/>
              <a:gd name="connsiteY1" fmla="*/ 15433 h 1179745"/>
              <a:gd name="connsiteX2" fmla="*/ 2874763 w 9362289"/>
              <a:gd name="connsiteY2" fmla="*/ 1010776 h 1179745"/>
              <a:gd name="connsiteX3" fmla="*/ 4565296 w 9362289"/>
              <a:gd name="connsiteY3" fmla="*/ 1173806 h 1179745"/>
              <a:gd name="connsiteX4" fmla="*/ 6118526 w 9362289"/>
              <a:gd name="connsiteY4" fmla="*/ 1027937 h 1179745"/>
              <a:gd name="connsiteX5" fmla="*/ 7217868 w 9362289"/>
              <a:gd name="connsiteY5" fmla="*/ 27203 h 1179745"/>
              <a:gd name="connsiteX6" fmla="*/ 7920616 w 9362289"/>
              <a:gd name="connsiteY6" fmla="*/ 15432 h 1179745"/>
              <a:gd name="connsiteX7" fmla="*/ 9362289 w 9362289"/>
              <a:gd name="connsiteY7" fmla="*/ 212786 h 1179745"/>
              <a:gd name="connsiteX0" fmla="*/ 0 w 9362289"/>
              <a:gd name="connsiteY0" fmla="*/ 375816 h 1179745"/>
              <a:gd name="connsiteX1" fmla="*/ 1776346 w 9362289"/>
              <a:gd name="connsiteY1" fmla="*/ 15433 h 1179745"/>
              <a:gd name="connsiteX2" fmla="*/ 2874763 w 9362289"/>
              <a:gd name="connsiteY2" fmla="*/ 1010776 h 1179745"/>
              <a:gd name="connsiteX3" fmla="*/ 4565296 w 9362289"/>
              <a:gd name="connsiteY3" fmla="*/ 1173806 h 1179745"/>
              <a:gd name="connsiteX4" fmla="*/ 6118526 w 9362289"/>
              <a:gd name="connsiteY4" fmla="*/ 1027937 h 1179745"/>
              <a:gd name="connsiteX5" fmla="*/ 7217868 w 9362289"/>
              <a:gd name="connsiteY5" fmla="*/ 27203 h 1179745"/>
              <a:gd name="connsiteX6" fmla="*/ 7920616 w 9362289"/>
              <a:gd name="connsiteY6" fmla="*/ 15432 h 1179745"/>
              <a:gd name="connsiteX7" fmla="*/ 9362289 w 9362289"/>
              <a:gd name="connsiteY7" fmla="*/ 212786 h 1179745"/>
              <a:gd name="connsiteX0" fmla="*/ 0 w 9199242"/>
              <a:gd name="connsiteY0" fmla="*/ 375816 h 1179745"/>
              <a:gd name="connsiteX1" fmla="*/ 1776346 w 9199242"/>
              <a:gd name="connsiteY1" fmla="*/ 15433 h 1179745"/>
              <a:gd name="connsiteX2" fmla="*/ 2874763 w 9199242"/>
              <a:gd name="connsiteY2" fmla="*/ 1010776 h 1179745"/>
              <a:gd name="connsiteX3" fmla="*/ 4565296 w 9199242"/>
              <a:gd name="connsiteY3" fmla="*/ 1173806 h 1179745"/>
              <a:gd name="connsiteX4" fmla="*/ 6118526 w 9199242"/>
              <a:gd name="connsiteY4" fmla="*/ 1027937 h 1179745"/>
              <a:gd name="connsiteX5" fmla="*/ 7217868 w 9199242"/>
              <a:gd name="connsiteY5" fmla="*/ 27203 h 1179745"/>
              <a:gd name="connsiteX6" fmla="*/ 7920616 w 9199242"/>
              <a:gd name="connsiteY6" fmla="*/ 15432 h 1179745"/>
              <a:gd name="connsiteX7" fmla="*/ 9199242 w 9199242"/>
              <a:gd name="connsiteY7" fmla="*/ 41175 h 117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9242" h="1179745">
                <a:moveTo>
                  <a:pt x="0" y="375816"/>
                </a:moveTo>
                <a:cubicBezTo>
                  <a:pt x="660766" y="382966"/>
                  <a:pt x="1297219" y="-90394"/>
                  <a:pt x="1776346" y="15433"/>
                </a:cubicBezTo>
                <a:cubicBezTo>
                  <a:pt x="2255473" y="121260"/>
                  <a:pt x="2409938" y="817714"/>
                  <a:pt x="2874763" y="1010776"/>
                </a:cubicBezTo>
                <a:cubicBezTo>
                  <a:pt x="3339588" y="1203838"/>
                  <a:pt x="4024669" y="1170946"/>
                  <a:pt x="4565296" y="1173806"/>
                </a:cubicBezTo>
                <a:cubicBezTo>
                  <a:pt x="5105923" y="1176666"/>
                  <a:pt x="5676431" y="1219038"/>
                  <a:pt x="6118526" y="1027937"/>
                </a:cubicBezTo>
                <a:cubicBezTo>
                  <a:pt x="6560621" y="836836"/>
                  <a:pt x="7034799" y="35784"/>
                  <a:pt x="7217868" y="27203"/>
                </a:cubicBezTo>
                <a:cubicBezTo>
                  <a:pt x="7400937" y="18622"/>
                  <a:pt x="7590387" y="13103"/>
                  <a:pt x="7920616" y="15432"/>
                </a:cubicBezTo>
                <a:cubicBezTo>
                  <a:pt x="8250845" y="17761"/>
                  <a:pt x="8575662" y="44035"/>
                  <a:pt x="9199242" y="41175"/>
                </a:cubicBezTo>
              </a:path>
            </a:pathLst>
          </a:custGeom>
          <a:ln w="254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reeform 228"/>
          <p:cNvSpPr/>
          <p:nvPr/>
        </p:nvSpPr>
        <p:spPr>
          <a:xfrm>
            <a:off x="1197126" y="3982395"/>
            <a:ext cx="9087684" cy="1464201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4359 h 1447534"/>
              <a:gd name="connsiteX1" fmla="*/ 1819253 w 9224986"/>
              <a:gd name="connsiteY1" fmla="*/ 1121456 h 1447534"/>
              <a:gd name="connsiteX2" fmla="*/ 2874763 w 9224986"/>
              <a:gd name="connsiteY2" fmla="*/ 1404614 h 1447534"/>
              <a:gd name="connsiteX3" fmla="*/ 4436575 w 9224986"/>
              <a:gd name="connsiteY3" fmla="*/ 66049 h 1447534"/>
              <a:gd name="connsiteX4" fmla="*/ 6049875 w 9224986"/>
              <a:gd name="connsiteY4" fmla="*/ 306304 h 1447534"/>
              <a:gd name="connsiteX5" fmla="*/ 7216943 w 9224986"/>
              <a:gd name="connsiteY5" fmla="*/ 1190100 h 1447534"/>
              <a:gd name="connsiteX6" fmla="*/ 9224986 w 9224986"/>
              <a:gd name="connsiteY6" fmla="*/ 1275906 h 1447534"/>
              <a:gd name="connsiteX0" fmla="*/ 0 w 9224986"/>
              <a:gd name="connsiteY0" fmla="*/ 861050 h 1296935"/>
              <a:gd name="connsiteX1" fmla="*/ 1819253 w 9224986"/>
              <a:gd name="connsiteY1" fmla="*/ 818147 h 1296935"/>
              <a:gd name="connsiteX2" fmla="*/ 2874763 w 9224986"/>
              <a:gd name="connsiteY2" fmla="*/ 1101305 h 1296935"/>
              <a:gd name="connsiteX3" fmla="*/ 4582458 w 9224986"/>
              <a:gd name="connsiteY3" fmla="*/ 1230013 h 1296935"/>
              <a:gd name="connsiteX4" fmla="*/ 6049875 w 9224986"/>
              <a:gd name="connsiteY4" fmla="*/ 2995 h 1296935"/>
              <a:gd name="connsiteX5" fmla="*/ 7216943 w 9224986"/>
              <a:gd name="connsiteY5" fmla="*/ 886791 h 1296935"/>
              <a:gd name="connsiteX6" fmla="*/ 9224986 w 9224986"/>
              <a:gd name="connsiteY6" fmla="*/ 972597 h 1296935"/>
              <a:gd name="connsiteX0" fmla="*/ 0 w 9224986"/>
              <a:gd name="connsiteY0" fmla="*/ 53206 h 422425"/>
              <a:gd name="connsiteX1" fmla="*/ 1819253 w 9224986"/>
              <a:gd name="connsiteY1" fmla="*/ 10303 h 422425"/>
              <a:gd name="connsiteX2" fmla="*/ 2874763 w 9224986"/>
              <a:gd name="connsiteY2" fmla="*/ 293461 h 422425"/>
              <a:gd name="connsiteX3" fmla="*/ 4582458 w 9224986"/>
              <a:gd name="connsiteY3" fmla="*/ 422169 h 422425"/>
              <a:gd name="connsiteX4" fmla="*/ 6255828 w 9224986"/>
              <a:gd name="connsiteY4" fmla="*/ 319202 h 422425"/>
              <a:gd name="connsiteX5" fmla="*/ 7216943 w 9224986"/>
              <a:gd name="connsiteY5" fmla="*/ 78947 h 422425"/>
              <a:gd name="connsiteX6" fmla="*/ 9224986 w 9224986"/>
              <a:gd name="connsiteY6" fmla="*/ 164753 h 422425"/>
              <a:gd name="connsiteX0" fmla="*/ 0 w 9224986"/>
              <a:gd name="connsiteY0" fmla="*/ 53206 h 655306"/>
              <a:gd name="connsiteX1" fmla="*/ 1819253 w 9224986"/>
              <a:gd name="connsiteY1" fmla="*/ 10303 h 655306"/>
              <a:gd name="connsiteX2" fmla="*/ 2874763 w 9224986"/>
              <a:gd name="connsiteY2" fmla="*/ 293461 h 655306"/>
              <a:gd name="connsiteX3" fmla="*/ 4582458 w 9224986"/>
              <a:gd name="connsiteY3" fmla="*/ 422169 h 655306"/>
              <a:gd name="connsiteX4" fmla="*/ 6255828 w 9224986"/>
              <a:gd name="connsiteY4" fmla="*/ 319202 h 655306"/>
              <a:gd name="connsiteX5" fmla="*/ 7216943 w 9224986"/>
              <a:gd name="connsiteY5" fmla="*/ 653843 h 655306"/>
              <a:gd name="connsiteX6" fmla="*/ 9224986 w 9224986"/>
              <a:gd name="connsiteY6" fmla="*/ 164753 h 655306"/>
              <a:gd name="connsiteX0" fmla="*/ 0 w 9087684"/>
              <a:gd name="connsiteY0" fmla="*/ 53206 h 1031388"/>
              <a:gd name="connsiteX1" fmla="*/ 1819253 w 9087684"/>
              <a:gd name="connsiteY1" fmla="*/ 10303 h 1031388"/>
              <a:gd name="connsiteX2" fmla="*/ 2874763 w 9087684"/>
              <a:gd name="connsiteY2" fmla="*/ 293461 h 1031388"/>
              <a:gd name="connsiteX3" fmla="*/ 4582458 w 9087684"/>
              <a:gd name="connsiteY3" fmla="*/ 422169 h 1031388"/>
              <a:gd name="connsiteX4" fmla="*/ 6255828 w 9087684"/>
              <a:gd name="connsiteY4" fmla="*/ 319202 h 1031388"/>
              <a:gd name="connsiteX5" fmla="*/ 7216943 w 9087684"/>
              <a:gd name="connsiteY5" fmla="*/ 653843 h 1031388"/>
              <a:gd name="connsiteX6" fmla="*/ 9087684 w 9087684"/>
              <a:gd name="connsiteY6" fmla="*/ 1031388 h 1031388"/>
              <a:gd name="connsiteX0" fmla="*/ 0 w 9087684"/>
              <a:gd name="connsiteY0" fmla="*/ 413254 h 1391436"/>
              <a:gd name="connsiteX1" fmla="*/ 1819253 w 9087684"/>
              <a:gd name="connsiteY1" fmla="*/ 370351 h 1391436"/>
              <a:gd name="connsiteX2" fmla="*/ 2874763 w 9087684"/>
              <a:gd name="connsiteY2" fmla="*/ 653509 h 1391436"/>
              <a:gd name="connsiteX3" fmla="*/ 4619271 w 9087684"/>
              <a:gd name="connsiteY3" fmla="*/ 23 h 1391436"/>
              <a:gd name="connsiteX4" fmla="*/ 6255828 w 9087684"/>
              <a:gd name="connsiteY4" fmla="*/ 679250 h 1391436"/>
              <a:gd name="connsiteX5" fmla="*/ 7216943 w 9087684"/>
              <a:gd name="connsiteY5" fmla="*/ 1013891 h 1391436"/>
              <a:gd name="connsiteX6" fmla="*/ 9087684 w 9087684"/>
              <a:gd name="connsiteY6" fmla="*/ 1391436 h 1391436"/>
              <a:gd name="connsiteX0" fmla="*/ 0 w 9087684"/>
              <a:gd name="connsiteY0" fmla="*/ 415001 h 1393183"/>
              <a:gd name="connsiteX1" fmla="*/ 1819253 w 9087684"/>
              <a:gd name="connsiteY1" fmla="*/ 372098 h 1393183"/>
              <a:gd name="connsiteX2" fmla="*/ 2957592 w 9087684"/>
              <a:gd name="connsiteY2" fmla="*/ 480413 h 1393183"/>
              <a:gd name="connsiteX3" fmla="*/ 4619271 w 9087684"/>
              <a:gd name="connsiteY3" fmla="*/ 1770 h 1393183"/>
              <a:gd name="connsiteX4" fmla="*/ 6255828 w 9087684"/>
              <a:gd name="connsiteY4" fmla="*/ 680997 h 1393183"/>
              <a:gd name="connsiteX5" fmla="*/ 7216943 w 9087684"/>
              <a:gd name="connsiteY5" fmla="*/ 1015638 h 1393183"/>
              <a:gd name="connsiteX6" fmla="*/ 9087684 w 9087684"/>
              <a:gd name="connsiteY6" fmla="*/ 1393183 h 1393183"/>
              <a:gd name="connsiteX0" fmla="*/ 0 w 9087684"/>
              <a:gd name="connsiteY0" fmla="*/ 413323 h 1391505"/>
              <a:gd name="connsiteX1" fmla="*/ 1819253 w 9087684"/>
              <a:gd name="connsiteY1" fmla="*/ 370420 h 1391505"/>
              <a:gd name="connsiteX2" fmla="*/ 3022015 w 9087684"/>
              <a:gd name="connsiteY2" fmla="*/ 727196 h 1391505"/>
              <a:gd name="connsiteX3" fmla="*/ 4619271 w 9087684"/>
              <a:gd name="connsiteY3" fmla="*/ 92 h 1391505"/>
              <a:gd name="connsiteX4" fmla="*/ 6255828 w 9087684"/>
              <a:gd name="connsiteY4" fmla="*/ 679319 h 1391505"/>
              <a:gd name="connsiteX5" fmla="*/ 7216943 w 9087684"/>
              <a:gd name="connsiteY5" fmla="*/ 1013960 h 1391505"/>
              <a:gd name="connsiteX6" fmla="*/ 9087684 w 9087684"/>
              <a:gd name="connsiteY6" fmla="*/ 1391505 h 1391505"/>
              <a:gd name="connsiteX0" fmla="*/ 0 w 9087684"/>
              <a:gd name="connsiteY0" fmla="*/ 489854 h 1468036"/>
              <a:gd name="connsiteX1" fmla="*/ 1819253 w 9087684"/>
              <a:gd name="connsiteY1" fmla="*/ 446951 h 1468036"/>
              <a:gd name="connsiteX2" fmla="*/ 3022015 w 9087684"/>
              <a:gd name="connsiteY2" fmla="*/ 803727 h 1468036"/>
              <a:gd name="connsiteX3" fmla="*/ 4619271 w 9087684"/>
              <a:gd name="connsiteY3" fmla="*/ 76623 h 1468036"/>
              <a:gd name="connsiteX4" fmla="*/ 6265988 w 9087684"/>
              <a:gd name="connsiteY4" fmla="*/ 136090 h 1468036"/>
              <a:gd name="connsiteX5" fmla="*/ 7216943 w 9087684"/>
              <a:gd name="connsiteY5" fmla="*/ 1090491 h 1468036"/>
              <a:gd name="connsiteX6" fmla="*/ 9087684 w 9087684"/>
              <a:gd name="connsiteY6" fmla="*/ 1468036 h 1468036"/>
              <a:gd name="connsiteX0" fmla="*/ 0 w 9087684"/>
              <a:gd name="connsiteY0" fmla="*/ 486019 h 1464201"/>
              <a:gd name="connsiteX1" fmla="*/ 1819253 w 9087684"/>
              <a:gd name="connsiteY1" fmla="*/ 443116 h 1464201"/>
              <a:gd name="connsiteX2" fmla="*/ 3022015 w 9087684"/>
              <a:gd name="connsiteY2" fmla="*/ 799892 h 1464201"/>
              <a:gd name="connsiteX3" fmla="*/ 4619271 w 9087684"/>
              <a:gd name="connsiteY3" fmla="*/ 72788 h 1464201"/>
              <a:gd name="connsiteX4" fmla="*/ 6265988 w 9087684"/>
              <a:gd name="connsiteY4" fmla="*/ 132255 h 1464201"/>
              <a:gd name="connsiteX5" fmla="*/ 7420143 w 9087684"/>
              <a:gd name="connsiteY5" fmla="*/ 1015536 h 1464201"/>
              <a:gd name="connsiteX6" fmla="*/ 9087684 w 9087684"/>
              <a:gd name="connsiteY6" fmla="*/ 1464201 h 146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7684" h="1464201">
                <a:moveTo>
                  <a:pt x="0" y="486019"/>
                </a:moveTo>
                <a:cubicBezTo>
                  <a:pt x="660766" y="493169"/>
                  <a:pt x="1315584" y="390804"/>
                  <a:pt x="1819253" y="443116"/>
                </a:cubicBezTo>
                <a:cubicBezTo>
                  <a:pt x="2322922" y="495428"/>
                  <a:pt x="2555345" y="861613"/>
                  <a:pt x="3022015" y="799892"/>
                </a:cubicBezTo>
                <a:cubicBezTo>
                  <a:pt x="3488685" y="738171"/>
                  <a:pt x="4078609" y="184061"/>
                  <a:pt x="4619271" y="72788"/>
                </a:cubicBezTo>
                <a:cubicBezTo>
                  <a:pt x="5159933" y="-38485"/>
                  <a:pt x="5799176" y="-24870"/>
                  <a:pt x="6265988" y="132255"/>
                </a:cubicBezTo>
                <a:cubicBezTo>
                  <a:pt x="6732800" y="289380"/>
                  <a:pt x="6948167" y="896838"/>
                  <a:pt x="7420143" y="1015536"/>
                </a:cubicBezTo>
                <a:cubicBezTo>
                  <a:pt x="7892119" y="1134234"/>
                  <a:pt x="8464104" y="1338353"/>
                  <a:pt x="9087684" y="1464201"/>
                </a:cubicBezTo>
              </a:path>
            </a:pathLst>
          </a:custGeom>
          <a:ln w="254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1992"/>
            <a:ext cx="11457784" cy="7610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0" dirty="0" smtClean="0">
                <a:solidFill>
                  <a:schemeClr val="tx1"/>
                </a:solidFill>
              </a:rPr>
              <a:t>BAF Balancer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426970" y="666761"/>
            <a:ext cx="1167529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Container / Application makes High-BW API request </a:t>
            </a:r>
          </a:p>
          <a:p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 maintains data cache of all DC Fabric Paths: n(n-1)/2 </a:t>
            </a:r>
            <a:r>
              <a:rPr lang="en-US" sz="1400" dirty="0">
                <a:solidFill>
                  <a:schemeClr val="tx2"/>
                </a:solidFill>
              </a:rPr>
              <a:t>L</a:t>
            </a:r>
            <a:r>
              <a:rPr lang="en-US" sz="1400" dirty="0" smtClean="0">
                <a:solidFill>
                  <a:schemeClr val="tx2"/>
                </a:solidFill>
              </a:rPr>
              <a:t>eaf-Spine-</a:t>
            </a:r>
            <a:r>
              <a:rPr lang="en-US" sz="1400" dirty="0">
                <a:solidFill>
                  <a:schemeClr val="tx2"/>
                </a:solidFill>
              </a:rPr>
              <a:t>L</a:t>
            </a:r>
            <a:r>
              <a:rPr lang="en-US" sz="1400" dirty="0" smtClean="0">
                <a:solidFill>
                  <a:schemeClr val="tx2"/>
                </a:solidFill>
              </a:rPr>
              <a:t>eaf tuple mesh </a:t>
            </a:r>
            <a:r>
              <a:rPr lang="en-US" sz="1400" dirty="0" smtClean="0">
                <a:solidFill>
                  <a:srgbClr val="C00000"/>
                </a:solidFill>
              </a:rPr>
              <a:t>(note: formula should be modified to reflect DC-Planes design)</a:t>
            </a:r>
          </a:p>
          <a:p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 fields Elephant-flow (High-BW) request, performs ToR-to-ToR lookup from base </a:t>
            </a:r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, and allocates </a:t>
            </a:r>
            <a:r>
              <a:rPr lang="en-US" sz="1400" b="1" dirty="0" smtClean="0">
                <a:solidFill>
                  <a:srgbClr val="B64A47"/>
                </a:solidFill>
              </a:rPr>
              <a:t>L-S-L </a:t>
            </a:r>
            <a:r>
              <a:rPr lang="en-US" sz="1400" dirty="0" smtClean="0">
                <a:solidFill>
                  <a:schemeClr val="tx2"/>
                </a:solidFill>
              </a:rPr>
              <a:t>label stack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Gap: need feedback loop informing </a:t>
            </a:r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 when </a:t>
            </a:r>
            <a:r>
              <a:rPr lang="en-US" sz="1400" dirty="0" err="1" smtClean="0">
                <a:solidFill>
                  <a:schemeClr val="tx2"/>
                </a:solidFill>
              </a:rPr>
              <a:t>HiBW</a:t>
            </a:r>
            <a:r>
              <a:rPr lang="en-US" sz="1400" dirty="0" smtClean="0">
                <a:solidFill>
                  <a:schemeClr val="tx2"/>
                </a:solidFill>
              </a:rPr>
              <a:t> flow is complete, so LSL tuple may be returned to ‘available’ status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Role for XTC?  Do we execute changes in the network?  Or do we keep a table of paths and XTC acts as load balancer?</a:t>
            </a:r>
          </a:p>
          <a:p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637537" y="26111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1287208" y="2152617"/>
            <a:ext cx="2778360" cy="146332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Arrow Connector 252"/>
          <p:cNvCxnSpPr/>
          <p:nvPr/>
        </p:nvCxnSpPr>
        <p:spPr>
          <a:xfrm>
            <a:off x="4137151" y="2597345"/>
            <a:ext cx="1134497" cy="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2205844" y="26111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2774150" y="26111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357236" y="2227033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459316" y="2228223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T1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638267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L8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206574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S16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2774880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1638268" y="31698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L16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206575" y="31698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S32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774881" y="31698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L17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5" name="Straight Arrow Connector 264"/>
          <p:cNvCxnSpPr/>
          <p:nvPr/>
        </p:nvCxnSpPr>
        <p:spPr>
          <a:xfrm flipV="1">
            <a:off x="1969119" y="2352297"/>
            <a:ext cx="462588" cy="107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TextBox 265"/>
          <p:cNvSpPr txBox="1"/>
          <p:nvPr/>
        </p:nvSpPr>
        <p:spPr>
          <a:xfrm>
            <a:off x="3361592" y="2614444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3366426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366426" y="3172662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3" name="Rectangle 272"/>
          <p:cNvSpPr/>
          <p:nvPr/>
        </p:nvSpPr>
        <p:spPr>
          <a:xfrm rot="16200000">
            <a:off x="202094" y="2561112"/>
            <a:ext cx="1463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Elephant Flow Balancer </a:t>
            </a:r>
            <a:r>
              <a:rPr lang="en-US" sz="1200" dirty="0" err="1" smtClean="0">
                <a:solidFill>
                  <a:schemeClr val="tx1">
                    <a:lumMod val="75000"/>
                  </a:schemeClr>
                </a:solidFill>
              </a:rPr>
              <a:t>Microservice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8799128" y="2168798"/>
            <a:ext cx="2778360" cy="73786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8837142" y="2251290"/>
            <a:ext cx="26643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ToR-to-ToR: 1024 discrete LSL paths</a:t>
            </a:r>
          </a:p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4000 </a:t>
            </a:r>
            <a:r>
              <a:rPr lang="en-US" sz="1000" dirty="0" err="1" smtClean="0">
                <a:solidFill>
                  <a:schemeClr val="tx1">
                    <a:lumMod val="75000"/>
                  </a:schemeClr>
                </a:solidFill>
              </a:rPr>
              <a:t>ToRs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: n(n-1)/2 = 8M</a:t>
            </a:r>
          </a:p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8M*1024 = 8.2B possible LSL combinations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13350" y="3238968"/>
            <a:ext cx="9995063" cy="3245877"/>
            <a:chOff x="813350" y="2753586"/>
            <a:chExt cx="10273881" cy="3558539"/>
          </a:xfrm>
        </p:grpSpPr>
        <p:grpSp>
          <p:nvGrpSpPr>
            <p:cNvPr id="40" name="Group 39"/>
            <p:cNvGrpSpPr/>
            <p:nvPr/>
          </p:nvGrpSpPr>
          <p:grpSpPr>
            <a:xfrm>
              <a:off x="5544532" y="2909123"/>
              <a:ext cx="579959" cy="564060"/>
              <a:chOff x="4460682" y="1494845"/>
              <a:chExt cx="365760" cy="36576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460682" y="1571950"/>
                <a:ext cx="365760" cy="184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S0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80635" y="3066248"/>
              <a:ext cx="579959" cy="564060"/>
              <a:chOff x="4460682" y="1494845"/>
              <a:chExt cx="365760" cy="365760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460682" y="157195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L0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92" name="Straight Connector 91"/>
            <p:cNvCxnSpPr>
              <a:stCxn id="44" idx="2"/>
              <a:endCxn id="57" idx="6"/>
            </p:cNvCxnSpPr>
            <p:nvPr/>
          </p:nvCxnSpPr>
          <p:spPr>
            <a:xfrm flipH="1">
              <a:off x="4560594" y="3191153"/>
              <a:ext cx="983938" cy="15712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3980635" y="3743126"/>
              <a:ext cx="579959" cy="564060"/>
              <a:chOff x="4460682" y="1494845"/>
              <a:chExt cx="365760" cy="36576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06" name="Straight Connector 105"/>
            <p:cNvCxnSpPr>
              <a:stCxn id="57" idx="3"/>
              <a:endCxn id="103" idx="6"/>
            </p:cNvCxnSpPr>
            <p:nvPr/>
          </p:nvCxnSpPr>
          <p:spPr>
            <a:xfrm flipH="1">
              <a:off x="3309044" y="3547703"/>
              <a:ext cx="756524" cy="78420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4" idx="3"/>
              <a:endCxn id="99" idx="1"/>
            </p:cNvCxnSpPr>
            <p:nvPr/>
          </p:nvCxnSpPr>
          <p:spPr>
            <a:xfrm flipV="1">
              <a:off x="3309047" y="4015645"/>
              <a:ext cx="671588" cy="31228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3980635" y="4438266"/>
              <a:ext cx="579959" cy="564060"/>
              <a:chOff x="4460682" y="1494845"/>
              <a:chExt cx="365760" cy="36576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L16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980635" y="5304684"/>
              <a:ext cx="579959" cy="564060"/>
              <a:chOff x="4460682" y="1494845"/>
              <a:chExt cx="365760" cy="36576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4460682" y="1590385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L7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09" name="Straight Connector 108"/>
            <p:cNvCxnSpPr>
              <a:stCxn id="103" idx="6"/>
              <a:endCxn id="81" idx="1"/>
            </p:cNvCxnSpPr>
            <p:nvPr/>
          </p:nvCxnSpPr>
          <p:spPr>
            <a:xfrm>
              <a:off x="3309044" y="4331912"/>
              <a:ext cx="671591" cy="37887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3" idx="6"/>
              <a:endCxn id="84" idx="1"/>
            </p:cNvCxnSpPr>
            <p:nvPr/>
          </p:nvCxnSpPr>
          <p:spPr>
            <a:xfrm>
              <a:off x="3309044" y="4331912"/>
              <a:ext cx="671591" cy="125476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5544532" y="3687767"/>
              <a:ext cx="579959" cy="564060"/>
              <a:chOff x="4460682" y="1494845"/>
              <a:chExt cx="365760" cy="36576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S16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5544532" y="4510258"/>
              <a:ext cx="579959" cy="564060"/>
              <a:chOff x="4460682" y="1502161"/>
              <a:chExt cx="365760" cy="365760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4460682" y="1502161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460682" y="1591557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S32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16093" y="5466926"/>
              <a:ext cx="647941" cy="564060"/>
              <a:chOff x="4437977" y="1494845"/>
              <a:chExt cx="408634" cy="36576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437977" y="1603846"/>
                <a:ext cx="408634" cy="164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S112</a:t>
                </a:r>
                <a:endParaRPr lang="fr-FR" sz="12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 rot="5400000">
              <a:off x="5629534" y="5162457"/>
              <a:ext cx="5402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/>
                <a:t>….</a:t>
              </a:r>
              <a:endParaRPr lang="en-US" sz="1500" b="1" dirty="0"/>
            </a:p>
          </p:txBody>
        </p:sp>
        <p:cxnSp>
          <p:nvCxnSpPr>
            <p:cNvPr id="146" name="Straight Connector 145"/>
            <p:cNvCxnSpPr>
              <a:stCxn id="136" idx="1"/>
              <a:endCxn id="57" idx="6"/>
            </p:cNvCxnSpPr>
            <p:nvPr/>
          </p:nvCxnSpPr>
          <p:spPr>
            <a:xfrm flipH="1" flipV="1">
              <a:off x="4560594" y="3348278"/>
              <a:ext cx="983938" cy="61200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8" idx="2"/>
              <a:endCxn id="57" idx="6"/>
            </p:cNvCxnSpPr>
            <p:nvPr/>
          </p:nvCxnSpPr>
          <p:spPr>
            <a:xfrm flipH="1" flipV="1">
              <a:off x="4560594" y="3348278"/>
              <a:ext cx="983938" cy="144401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45" idx="1"/>
              <a:endCxn id="57" idx="6"/>
            </p:cNvCxnSpPr>
            <p:nvPr/>
          </p:nvCxnSpPr>
          <p:spPr>
            <a:xfrm flipH="1" flipV="1">
              <a:off x="4560594" y="3348278"/>
              <a:ext cx="955499" cy="241370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5" idx="1"/>
              <a:endCxn id="98" idx="6"/>
            </p:cNvCxnSpPr>
            <p:nvPr/>
          </p:nvCxnSpPr>
          <p:spPr>
            <a:xfrm flipH="1" flipV="1">
              <a:off x="4560594" y="4025156"/>
              <a:ext cx="955499" cy="173683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48" idx="1"/>
              <a:endCxn id="98" idx="6"/>
            </p:cNvCxnSpPr>
            <p:nvPr/>
          </p:nvCxnSpPr>
          <p:spPr>
            <a:xfrm flipH="1">
              <a:off x="4560594" y="3170383"/>
              <a:ext cx="983938" cy="85477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36" idx="1"/>
              <a:endCxn id="98" idx="6"/>
            </p:cNvCxnSpPr>
            <p:nvPr/>
          </p:nvCxnSpPr>
          <p:spPr>
            <a:xfrm flipH="1">
              <a:off x="4560594" y="3960286"/>
              <a:ext cx="983938" cy="6487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38" idx="2"/>
              <a:endCxn id="98" idx="6"/>
            </p:cNvCxnSpPr>
            <p:nvPr/>
          </p:nvCxnSpPr>
          <p:spPr>
            <a:xfrm flipH="1" flipV="1">
              <a:off x="4560594" y="4025156"/>
              <a:ext cx="983938" cy="76713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48" idx="1"/>
              <a:endCxn id="80" idx="6"/>
            </p:cNvCxnSpPr>
            <p:nvPr/>
          </p:nvCxnSpPr>
          <p:spPr>
            <a:xfrm flipH="1">
              <a:off x="4560594" y="3170383"/>
              <a:ext cx="983938" cy="154991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1"/>
              <a:endCxn id="80" idx="6"/>
            </p:cNvCxnSpPr>
            <p:nvPr/>
          </p:nvCxnSpPr>
          <p:spPr>
            <a:xfrm flipH="1">
              <a:off x="4560594" y="3960286"/>
              <a:ext cx="983938" cy="76001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39" idx="1"/>
              <a:endCxn id="80" idx="6"/>
            </p:cNvCxnSpPr>
            <p:nvPr/>
          </p:nvCxnSpPr>
          <p:spPr>
            <a:xfrm flipH="1" flipV="1">
              <a:off x="4560594" y="4720296"/>
              <a:ext cx="983938" cy="6248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45" idx="1"/>
              <a:endCxn id="80" idx="6"/>
            </p:cNvCxnSpPr>
            <p:nvPr/>
          </p:nvCxnSpPr>
          <p:spPr>
            <a:xfrm flipH="1" flipV="1">
              <a:off x="4560594" y="4720296"/>
              <a:ext cx="955499" cy="104169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44" idx="2"/>
              <a:endCxn id="83" idx="6"/>
            </p:cNvCxnSpPr>
            <p:nvPr/>
          </p:nvCxnSpPr>
          <p:spPr>
            <a:xfrm flipH="1">
              <a:off x="4560594" y="3191153"/>
              <a:ext cx="983938" cy="239556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36" idx="1"/>
              <a:endCxn id="83" idx="6"/>
            </p:cNvCxnSpPr>
            <p:nvPr/>
          </p:nvCxnSpPr>
          <p:spPr>
            <a:xfrm flipH="1">
              <a:off x="4560594" y="3960286"/>
              <a:ext cx="983938" cy="162642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9" idx="1"/>
              <a:endCxn id="83" idx="6"/>
            </p:cNvCxnSpPr>
            <p:nvPr/>
          </p:nvCxnSpPr>
          <p:spPr>
            <a:xfrm flipH="1">
              <a:off x="4560594" y="4782779"/>
              <a:ext cx="983938" cy="80393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45" idx="1"/>
              <a:endCxn id="84" idx="3"/>
            </p:cNvCxnSpPr>
            <p:nvPr/>
          </p:nvCxnSpPr>
          <p:spPr>
            <a:xfrm flipH="1" flipV="1">
              <a:off x="4560594" y="5586680"/>
              <a:ext cx="955499" cy="1753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" name="Group 188"/>
            <p:cNvGrpSpPr/>
            <p:nvPr/>
          </p:nvGrpSpPr>
          <p:grpSpPr>
            <a:xfrm>
              <a:off x="7163426" y="3066248"/>
              <a:ext cx="579959" cy="564060"/>
              <a:chOff x="4460682" y="1494845"/>
              <a:chExt cx="365760" cy="36576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4460682" y="157195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92" name="Straight Connector 191"/>
            <p:cNvCxnSpPr>
              <a:stCxn id="191" idx="1"/>
              <a:endCxn id="44" idx="6"/>
            </p:cNvCxnSpPr>
            <p:nvPr/>
          </p:nvCxnSpPr>
          <p:spPr>
            <a:xfrm flipH="1" flipV="1">
              <a:off x="6124491" y="3191153"/>
              <a:ext cx="1038935" cy="12866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192"/>
            <p:cNvGrpSpPr/>
            <p:nvPr/>
          </p:nvGrpSpPr>
          <p:grpSpPr>
            <a:xfrm>
              <a:off x="7163426" y="3743126"/>
              <a:ext cx="579959" cy="564060"/>
              <a:chOff x="4460682" y="1494845"/>
              <a:chExt cx="365760" cy="365760"/>
            </a:xfrm>
          </p:grpSpPr>
          <p:sp>
            <p:nvSpPr>
              <p:cNvPr id="194" name="Oval 19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L9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163426" y="4438266"/>
              <a:ext cx="579959" cy="564060"/>
              <a:chOff x="4460682" y="1494845"/>
              <a:chExt cx="365760" cy="365760"/>
            </a:xfrm>
          </p:grpSpPr>
          <p:sp>
            <p:nvSpPr>
              <p:cNvPr id="197" name="Oval 19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4460682" y="1590385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L17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7163426" y="5304684"/>
              <a:ext cx="579959" cy="564060"/>
              <a:chOff x="4460682" y="1494845"/>
              <a:chExt cx="365760" cy="365760"/>
            </a:xfrm>
          </p:grpSpPr>
          <p:sp>
            <p:nvSpPr>
              <p:cNvPr id="200" name="Oval 19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L65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02" name="Straight Connector 201"/>
            <p:cNvCxnSpPr>
              <a:stCxn id="194" idx="2"/>
              <a:endCxn id="44" idx="6"/>
            </p:cNvCxnSpPr>
            <p:nvPr/>
          </p:nvCxnSpPr>
          <p:spPr>
            <a:xfrm flipH="1" flipV="1">
              <a:off x="6124491" y="3191153"/>
              <a:ext cx="1038935" cy="83400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8" idx="1"/>
              <a:endCxn id="44" idx="6"/>
            </p:cNvCxnSpPr>
            <p:nvPr/>
          </p:nvCxnSpPr>
          <p:spPr>
            <a:xfrm flipH="1" flipV="1">
              <a:off x="6124491" y="3191153"/>
              <a:ext cx="1038935" cy="152910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01" idx="1"/>
              <a:endCxn id="44" idx="6"/>
            </p:cNvCxnSpPr>
            <p:nvPr/>
          </p:nvCxnSpPr>
          <p:spPr>
            <a:xfrm flipH="1" flipV="1">
              <a:off x="6124491" y="3191153"/>
              <a:ext cx="1038935" cy="238605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1" idx="1"/>
              <a:endCxn id="135" idx="6"/>
            </p:cNvCxnSpPr>
            <p:nvPr/>
          </p:nvCxnSpPr>
          <p:spPr>
            <a:xfrm flipH="1" flipV="1">
              <a:off x="6124491" y="3969797"/>
              <a:ext cx="1038935" cy="16074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1" idx="1"/>
              <a:endCxn id="135" idx="6"/>
            </p:cNvCxnSpPr>
            <p:nvPr/>
          </p:nvCxnSpPr>
          <p:spPr>
            <a:xfrm flipH="1">
              <a:off x="6124491" y="3319814"/>
              <a:ext cx="1038935" cy="64998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94" idx="2"/>
              <a:endCxn id="135" idx="6"/>
            </p:cNvCxnSpPr>
            <p:nvPr/>
          </p:nvCxnSpPr>
          <p:spPr>
            <a:xfrm flipH="1" flipV="1">
              <a:off x="6124491" y="3969797"/>
              <a:ext cx="1038935" cy="5535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8" idx="1"/>
              <a:endCxn id="135" idx="6"/>
            </p:cNvCxnSpPr>
            <p:nvPr/>
          </p:nvCxnSpPr>
          <p:spPr>
            <a:xfrm flipH="1" flipV="1">
              <a:off x="6124491" y="3969797"/>
              <a:ext cx="1038935" cy="75046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91" idx="1"/>
              <a:endCxn id="138" idx="6"/>
            </p:cNvCxnSpPr>
            <p:nvPr/>
          </p:nvCxnSpPr>
          <p:spPr>
            <a:xfrm flipH="1">
              <a:off x="6124491" y="3319814"/>
              <a:ext cx="1038935" cy="147247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195" idx="1"/>
              <a:endCxn id="138" idx="6"/>
            </p:cNvCxnSpPr>
            <p:nvPr/>
          </p:nvCxnSpPr>
          <p:spPr>
            <a:xfrm flipH="1">
              <a:off x="6124491" y="4015645"/>
              <a:ext cx="1038935" cy="77664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97" idx="2"/>
              <a:endCxn id="138" idx="6"/>
            </p:cNvCxnSpPr>
            <p:nvPr/>
          </p:nvCxnSpPr>
          <p:spPr>
            <a:xfrm flipH="1">
              <a:off x="6124491" y="4720296"/>
              <a:ext cx="1038935" cy="7199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01" idx="1"/>
              <a:endCxn id="139" idx="3"/>
            </p:cNvCxnSpPr>
            <p:nvPr/>
          </p:nvCxnSpPr>
          <p:spPr>
            <a:xfrm flipH="1" flipV="1">
              <a:off x="6124491" y="4782779"/>
              <a:ext cx="1038935" cy="79442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91" idx="1"/>
              <a:endCxn id="145" idx="3"/>
            </p:cNvCxnSpPr>
            <p:nvPr/>
          </p:nvCxnSpPr>
          <p:spPr>
            <a:xfrm flipH="1">
              <a:off x="6164034" y="3319814"/>
              <a:ext cx="999392" cy="244217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195" idx="1"/>
              <a:endCxn id="145" idx="3"/>
            </p:cNvCxnSpPr>
            <p:nvPr/>
          </p:nvCxnSpPr>
          <p:spPr>
            <a:xfrm flipH="1">
              <a:off x="6164034" y="4015645"/>
              <a:ext cx="999392" cy="174634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198" idx="1"/>
              <a:endCxn id="145" idx="3"/>
            </p:cNvCxnSpPr>
            <p:nvPr/>
          </p:nvCxnSpPr>
          <p:spPr>
            <a:xfrm flipH="1">
              <a:off x="6164034" y="4720262"/>
              <a:ext cx="999392" cy="104172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01" idx="1"/>
              <a:endCxn id="145" idx="3"/>
            </p:cNvCxnSpPr>
            <p:nvPr/>
          </p:nvCxnSpPr>
          <p:spPr>
            <a:xfrm flipH="1">
              <a:off x="6164034" y="5577203"/>
              <a:ext cx="999392" cy="18478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 rot="5400000">
              <a:off x="4028617" y="5039211"/>
              <a:ext cx="5402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/>
                <a:t>….</a:t>
              </a:r>
              <a:endParaRPr lang="en-US" sz="1500" b="1" dirty="0"/>
            </a:p>
          </p:txBody>
        </p:sp>
        <p:sp>
          <p:nvSpPr>
            <p:cNvPr id="161" name="TextBox 160"/>
            <p:cNvSpPr txBox="1"/>
            <p:nvPr/>
          </p:nvSpPr>
          <p:spPr>
            <a:xfrm rot="5400000">
              <a:off x="7233088" y="5045330"/>
              <a:ext cx="5402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/>
                <a:t>….</a:t>
              </a:r>
              <a:endParaRPr lang="en-US" sz="1500" b="1" dirty="0"/>
            </a:p>
          </p:txBody>
        </p:sp>
        <p:cxnSp>
          <p:nvCxnSpPr>
            <p:cNvPr id="173" name="Straight Connector 172"/>
            <p:cNvCxnSpPr>
              <a:stCxn id="200" idx="6"/>
              <a:endCxn id="164" idx="1"/>
            </p:cNvCxnSpPr>
            <p:nvPr/>
          </p:nvCxnSpPr>
          <p:spPr>
            <a:xfrm flipV="1">
              <a:off x="7743385" y="4333855"/>
              <a:ext cx="676792" cy="125285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7" idx="6"/>
              <a:endCxn id="163" idx="2"/>
            </p:cNvCxnSpPr>
            <p:nvPr/>
          </p:nvCxnSpPr>
          <p:spPr>
            <a:xfrm flipV="1">
              <a:off x="7743385" y="4337833"/>
              <a:ext cx="676789" cy="38246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4" idx="6"/>
              <a:endCxn id="164" idx="1"/>
            </p:cNvCxnSpPr>
            <p:nvPr/>
          </p:nvCxnSpPr>
          <p:spPr>
            <a:xfrm>
              <a:off x="7743385" y="4025156"/>
              <a:ext cx="676792" cy="30869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0" idx="5"/>
              <a:endCxn id="163" idx="2"/>
            </p:cNvCxnSpPr>
            <p:nvPr/>
          </p:nvCxnSpPr>
          <p:spPr>
            <a:xfrm>
              <a:off x="7658452" y="3547703"/>
              <a:ext cx="761722" cy="79013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endCxn id="226" idx="1"/>
            </p:cNvCxnSpPr>
            <p:nvPr/>
          </p:nvCxnSpPr>
          <p:spPr>
            <a:xfrm>
              <a:off x="8117988" y="4648121"/>
              <a:ext cx="257170" cy="37032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endCxn id="226" idx="1"/>
            </p:cNvCxnSpPr>
            <p:nvPr/>
          </p:nvCxnSpPr>
          <p:spPr>
            <a:xfrm>
              <a:off x="8024293" y="4797903"/>
              <a:ext cx="350865" cy="22054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endCxn id="226" idx="1"/>
            </p:cNvCxnSpPr>
            <p:nvPr/>
          </p:nvCxnSpPr>
          <p:spPr>
            <a:xfrm>
              <a:off x="7942521" y="4956458"/>
              <a:ext cx="432637" cy="6199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endCxn id="226" idx="1"/>
            </p:cNvCxnSpPr>
            <p:nvPr/>
          </p:nvCxnSpPr>
          <p:spPr>
            <a:xfrm flipV="1">
              <a:off x="7877710" y="5018449"/>
              <a:ext cx="497448" cy="12164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Cloud 107"/>
            <p:cNvSpPr/>
            <p:nvPr/>
          </p:nvSpPr>
          <p:spPr>
            <a:xfrm rot="310419">
              <a:off x="3295342" y="2753586"/>
              <a:ext cx="5165992" cy="3558539"/>
            </a:xfrm>
            <a:prstGeom prst="cloud">
              <a:avLst/>
            </a:prstGeom>
            <a:solidFill>
              <a:srgbClr val="8EBCDC">
                <a:alpha val="4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750671" y="4061746"/>
              <a:ext cx="558376" cy="540332"/>
              <a:chOff x="4442055" y="1508729"/>
              <a:chExt cx="365762" cy="36576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442057" y="1597764"/>
                <a:ext cx="365760" cy="182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T0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30" name="Straight Connector 129"/>
            <p:cNvCxnSpPr>
              <a:stCxn id="103" idx="2"/>
              <a:endCxn id="218" idx="6"/>
            </p:cNvCxnSpPr>
            <p:nvPr/>
          </p:nvCxnSpPr>
          <p:spPr>
            <a:xfrm flipH="1">
              <a:off x="2313852" y="4331912"/>
              <a:ext cx="436819" cy="370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813350" y="4071223"/>
              <a:ext cx="529185" cy="521378"/>
              <a:chOff x="4460682" y="1494845"/>
              <a:chExt cx="365760" cy="36576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chemeClr val="accent6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C1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67" name="Straight Connector 66"/>
            <p:cNvCxnSpPr>
              <a:stCxn id="218" idx="2"/>
              <a:endCxn id="66" idx="3"/>
            </p:cNvCxnSpPr>
            <p:nvPr/>
          </p:nvCxnSpPr>
          <p:spPr>
            <a:xfrm flipH="1" flipV="1">
              <a:off x="1342535" y="4333796"/>
              <a:ext cx="337032" cy="182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/>
            <p:cNvGrpSpPr/>
            <p:nvPr/>
          </p:nvGrpSpPr>
          <p:grpSpPr>
            <a:xfrm>
              <a:off x="8420174" y="4067667"/>
              <a:ext cx="558376" cy="540332"/>
              <a:chOff x="4442055" y="1508729"/>
              <a:chExt cx="365762" cy="365760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442057" y="1597764"/>
                <a:ext cx="365760" cy="182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T17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65" name="Straight Connector 164"/>
            <p:cNvCxnSpPr>
              <a:stCxn id="163" idx="6"/>
              <a:endCxn id="168" idx="2"/>
            </p:cNvCxnSpPr>
            <p:nvPr/>
          </p:nvCxnSpPr>
          <p:spPr>
            <a:xfrm>
              <a:off x="8978547" y="4337833"/>
              <a:ext cx="491779" cy="578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/>
            <p:cNvGrpSpPr/>
            <p:nvPr/>
          </p:nvGrpSpPr>
          <p:grpSpPr>
            <a:xfrm>
              <a:off x="9389947" y="4023838"/>
              <a:ext cx="798361" cy="639562"/>
              <a:chOff x="1066178" y="3939328"/>
              <a:chExt cx="684628" cy="53838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1066178" y="4105491"/>
                <a:ext cx="684628" cy="213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smtClean="0">
                    <a:solidFill>
                      <a:srgbClr val="21479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H63</a:t>
                </a:r>
                <a:endParaRPr lang="fr-FR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1135106" y="3939328"/>
                <a:ext cx="543926" cy="53838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0558046" y="4077144"/>
              <a:ext cx="529185" cy="521378"/>
              <a:chOff x="4460682" y="1494845"/>
              <a:chExt cx="365760" cy="365760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chemeClr val="accent6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C3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72" name="Straight Connector 171"/>
            <p:cNvCxnSpPr>
              <a:stCxn id="168" idx="6"/>
              <a:endCxn id="171" idx="1"/>
            </p:cNvCxnSpPr>
            <p:nvPr/>
          </p:nvCxnSpPr>
          <p:spPr>
            <a:xfrm flipV="1">
              <a:off x="10104611" y="4339717"/>
              <a:ext cx="453435" cy="390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/>
            <p:cNvGrpSpPr/>
            <p:nvPr/>
          </p:nvGrpSpPr>
          <p:grpSpPr>
            <a:xfrm>
              <a:off x="1599188" y="4015836"/>
              <a:ext cx="798361" cy="639562"/>
              <a:chOff x="1066178" y="3939328"/>
              <a:chExt cx="684628" cy="538387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066178" y="4105491"/>
                <a:ext cx="684628" cy="213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smtClean="0">
                    <a:solidFill>
                      <a:srgbClr val="21479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H0</a:t>
                </a:r>
                <a:endParaRPr lang="fr-FR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1135106" y="3939328"/>
                <a:ext cx="543926" cy="53838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965750" y="4669987"/>
              <a:ext cx="529185" cy="521378"/>
              <a:chOff x="4460682" y="1494845"/>
              <a:chExt cx="365760" cy="365760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rgbClr val="0D868E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C2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84" name="Straight Connector 183"/>
            <p:cNvCxnSpPr/>
            <p:nvPr/>
          </p:nvCxnSpPr>
          <p:spPr>
            <a:xfrm flipH="1">
              <a:off x="1494935" y="4561736"/>
              <a:ext cx="277521" cy="23616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Group 184"/>
            <p:cNvGrpSpPr/>
            <p:nvPr/>
          </p:nvGrpSpPr>
          <p:grpSpPr>
            <a:xfrm>
              <a:off x="10422112" y="5140094"/>
              <a:ext cx="529185" cy="521378"/>
              <a:chOff x="4460682" y="1494845"/>
              <a:chExt cx="365760" cy="365760"/>
            </a:xfrm>
          </p:grpSpPr>
          <p:sp>
            <p:nvSpPr>
              <p:cNvPr id="186" name="Oval 185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rgbClr val="0D868E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Cn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19" name="Straight Connector 218"/>
            <p:cNvCxnSpPr>
              <a:stCxn id="186" idx="2"/>
              <a:endCxn id="223" idx="6"/>
            </p:cNvCxnSpPr>
            <p:nvPr/>
          </p:nvCxnSpPr>
          <p:spPr>
            <a:xfrm flipH="1">
              <a:off x="10020914" y="5400783"/>
              <a:ext cx="401198" cy="530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1" name="Group 220"/>
            <p:cNvGrpSpPr/>
            <p:nvPr/>
          </p:nvGrpSpPr>
          <p:grpSpPr>
            <a:xfrm>
              <a:off x="9306250" y="5086311"/>
              <a:ext cx="798361" cy="639562"/>
              <a:chOff x="1066178" y="3939328"/>
              <a:chExt cx="684628" cy="538387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1066178" y="4105491"/>
                <a:ext cx="684628" cy="213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err="1" smtClean="0">
                    <a:solidFill>
                      <a:srgbClr val="21479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Hn</a:t>
                </a:r>
                <a:endParaRPr lang="fr-FR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1135106" y="3939328"/>
                <a:ext cx="543926" cy="53838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224" name="Straight Connector 223"/>
            <p:cNvCxnSpPr>
              <a:stCxn id="231" idx="3"/>
            </p:cNvCxnSpPr>
            <p:nvPr/>
          </p:nvCxnSpPr>
          <p:spPr>
            <a:xfrm>
              <a:off x="8851762" y="5205507"/>
              <a:ext cx="538185" cy="9917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oup 224"/>
            <p:cNvGrpSpPr/>
            <p:nvPr/>
          </p:nvGrpSpPr>
          <p:grpSpPr>
            <a:xfrm>
              <a:off x="8293386" y="4939319"/>
              <a:ext cx="558376" cy="540332"/>
              <a:chOff x="4442055" y="1508729"/>
              <a:chExt cx="365762" cy="365760"/>
            </a:xfrm>
          </p:grpSpPr>
          <p:sp>
            <p:nvSpPr>
              <p:cNvPr id="226" name="Oval 225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4442057" y="1597764"/>
                <a:ext cx="365760" cy="182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Tn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3" name="Freeform 2"/>
            <p:cNvSpPr/>
            <p:nvPr/>
          </p:nvSpPr>
          <p:spPr>
            <a:xfrm>
              <a:off x="1278627" y="3935785"/>
              <a:ext cx="9224986" cy="509532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864453 h 993756"/>
                <a:gd name="connsiteX1" fmla="*/ 1819253 w 9224986"/>
                <a:gd name="connsiteY1" fmla="*/ 821550 h 993756"/>
                <a:gd name="connsiteX2" fmla="*/ 2986321 w 9224986"/>
                <a:gd name="connsiteY2" fmla="*/ 521231 h 993756"/>
                <a:gd name="connsiteX3" fmla="*/ 4519404 w 9224986"/>
                <a:gd name="connsiteY3" fmla="*/ 493123 h 993756"/>
                <a:gd name="connsiteX4" fmla="*/ 6049875 w 9224986"/>
                <a:gd name="connsiteY4" fmla="*/ 6398 h 993756"/>
                <a:gd name="connsiteX5" fmla="*/ 7216943 w 9224986"/>
                <a:gd name="connsiteY5" fmla="*/ 890194 h 993756"/>
                <a:gd name="connsiteX6" fmla="*/ 9224986 w 9224986"/>
                <a:gd name="connsiteY6" fmla="*/ 976000 h 993756"/>
                <a:gd name="connsiteX0" fmla="*/ 0 w 9224986"/>
                <a:gd name="connsiteY0" fmla="*/ 380229 h 509532"/>
                <a:gd name="connsiteX1" fmla="*/ 1819253 w 9224986"/>
                <a:gd name="connsiteY1" fmla="*/ 337326 h 509532"/>
                <a:gd name="connsiteX2" fmla="*/ 2986321 w 9224986"/>
                <a:gd name="connsiteY2" fmla="*/ 37007 h 509532"/>
                <a:gd name="connsiteX3" fmla="*/ 4519404 w 9224986"/>
                <a:gd name="connsiteY3" fmla="*/ 8899 h 509532"/>
                <a:gd name="connsiteX4" fmla="*/ 6151110 w 9224986"/>
                <a:gd name="connsiteY4" fmla="*/ 74311 h 509532"/>
                <a:gd name="connsiteX5" fmla="*/ 7216943 w 9224986"/>
                <a:gd name="connsiteY5" fmla="*/ 405970 h 509532"/>
                <a:gd name="connsiteX6" fmla="*/ 9224986 w 9224986"/>
                <a:gd name="connsiteY6" fmla="*/ 491776 h 50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4986" h="509532">
                  <a:moveTo>
                    <a:pt x="0" y="380229"/>
                  </a:moveTo>
                  <a:cubicBezTo>
                    <a:pt x="660766" y="387379"/>
                    <a:pt x="1321533" y="394530"/>
                    <a:pt x="1819253" y="337326"/>
                  </a:cubicBezTo>
                  <a:cubicBezTo>
                    <a:pt x="2316973" y="280122"/>
                    <a:pt x="2536296" y="91745"/>
                    <a:pt x="2986321" y="37007"/>
                  </a:cubicBezTo>
                  <a:cubicBezTo>
                    <a:pt x="3436346" y="-17731"/>
                    <a:pt x="3991939" y="2682"/>
                    <a:pt x="4519404" y="8899"/>
                  </a:cubicBezTo>
                  <a:cubicBezTo>
                    <a:pt x="5046869" y="15116"/>
                    <a:pt x="5701520" y="8133"/>
                    <a:pt x="6151110" y="74311"/>
                  </a:cubicBezTo>
                  <a:cubicBezTo>
                    <a:pt x="6600700" y="140489"/>
                    <a:pt x="6687758" y="244370"/>
                    <a:pt x="7216943" y="405970"/>
                  </a:cubicBezTo>
                  <a:cubicBezTo>
                    <a:pt x="7746128" y="567570"/>
                    <a:pt x="9224986" y="491776"/>
                    <a:pt x="9224986" y="491776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227"/>
            <p:cNvSpPr/>
            <p:nvPr/>
          </p:nvSpPr>
          <p:spPr>
            <a:xfrm>
              <a:off x="1287209" y="3062632"/>
              <a:ext cx="9010452" cy="2242253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8349686"/>
                <a:gd name="connsiteY0" fmla="*/ 1458934 h 1459072"/>
                <a:gd name="connsiteX1" fmla="*/ 1810672 w 8349686"/>
                <a:gd name="connsiteY1" fmla="*/ 1081390 h 1459072"/>
                <a:gd name="connsiteX2" fmla="*/ 2977740 w 8349686"/>
                <a:gd name="connsiteY2" fmla="*/ 781071 h 1459072"/>
                <a:gd name="connsiteX3" fmla="*/ 4427994 w 8349686"/>
                <a:gd name="connsiteY3" fmla="*/ 25983 h 1459072"/>
                <a:gd name="connsiteX4" fmla="*/ 6041294 w 8349686"/>
                <a:gd name="connsiteY4" fmla="*/ 266238 h 1459072"/>
                <a:gd name="connsiteX5" fmla="*/ 7208362 w 8349686"/>
                <a:gd name="connsiteY5" fmla="*/ 1150034 h 1459072"/>
                <a:gd name="connsiteX6" fmla="*/ 8349686 w 8349686"/>
                <a:gd name="connsiteY6" fmla="*/ 1253001 h 1459072"/>
                <a:gd name="connsiteX0" fmla="*/ 0 w 8349686"/>
                <a:gd name="connsiteY0" fmla="*/ 1437849 h 1438062"/>
                <a:gd name="connsiteX1" fmla="*/ 1810672 w 8349686"/>
                <a:gd name="connsiteY1" fmla="*/ 1060305 h 1438062"/>
                <a:gd name="connsiteX2" fmla="*/ 2977740 w 8349686"/>
                <a:gd name="connsiteY2" fmla="*/ 167929 h 1438062"/>
                <a:gd name="connsiteX3" fmla="*/ 4427994 w 8349686"/>
                <a:gd name="connsiteY3" fmla="*/ 4898 h 1438062"/>
                <a:gd name="connsiteX4" fmla="*/ 6041294 w 8349686"/>
                <a:gd name="connsiteY4" fmla="*/ 245153 h 1438062"/>
                <a:gd name="connsiteX5" fmla="*/ 7208362 w 8349686"/>
                <a:gd name="connsiteY5" fmla="*/ 1128949 h 1438062"/>
                <a:gd name="connsiteX6" fmla="*/ 8349686 w 8349686"/>
                <a:gd name="connsiteY6" fmla="*/ 1231916 h 1438062"/>
                <a:gd name="connsiteX0" fmla="*/ 0 w 8349686"/>
                <a:gd name="connsiteY0" fmla="*/ 1733746 h 1733959"/>
                <a:gd name="connsiteX1" fmla="*/ 1810672 w 8349686"/>
                <a:gd name="connsiteY1" fmla="*/ 1356202 h 1733959"/>
                <a:gd name="connsiteX2" fmla="*/ 2977740 w 8349686"/>
                <a:gd name="connsiteY2" fmla="*/ 463826 h 1733959"/>
                <a:gd name="connsiteX3" fmla="*/ 4479482 w 8349686"/>
                <a:gd name="connsiteY3" fmla="*/ 476 h 1733959"/>
                <a:gd name="connsiteX4" fmla="*/ 6041294 w 8349686"/>
                <a:gd name="connsiteY4" fmla="*/ 541050 h 1733959"/>
                <a:gd name="connsiteX5" fmla="*/ 7208362 w 8349686"/>
                <a:gd name="connsiteY5" fmla="*/ 1424846 h 1733959"/>
                <a:gd name="connsiteX6" fmla="*/ 8349686 w 8349686"/>
                <a:gd name="connsiteY6" fmla="*/ 1527813 h 1733959"/>
                <a:gd name="connsiteX0" fmla="*/ 0 w 8349686"/>
                <a:gd name="connsiteY0" fmla="*/ 1739510 h 1739723"/>
                <a:gd name="connsiteX1" fmla="*/ 1810672 w 8349686"/>
                <a:gd name="connsiteY1" fmla="*/ 1361966 h 1739723"/>
                <a:gd name="connsiteX2" fmla="*/ 2977740 w 8349686"/>
                <a:gd name="connsiteY2" fmla="*/ 469590 h 1739723"/>
                <a:gd name="connsiteX3" fmla="*/ 4479482 w 8349686"/>
                <a:gd name="connsiteY3" fmla="*/ 6240 h 1739723"/>
                <a:gd name="connsiteX4" fmla="*/ 6144271 w 8349686"/>
                <a:gd name="connsiteY4" fmla="*/ 289397 h 1739723"/>
                <a:gd name="connsiteX5" fmla="*/ 7208362 w 8349686"/>
                <a:gd name="connsiteY5" fmla="*/ 1430610 h 1739723"/>
                <a:gd name="connsiteX6" fmla="*/ 8349686 w 8349686"/>
                <a:gd name="connsiteY6" fmla="*/ 1533577 h 1739723"/>
                <a:gd name="connsiteX0" fmla="*/ 0 w 8349686"/>
                <a:gd name="connsiteY0" fmla="*/ 1737856 h 1738069"/>
                <a:gd name="connsiteX1" fmla="*/ 1810672 w 8349686"/>
                <a:gd name="connsiteY1" fmla="*/ 1360312 h 1738069"/>
                <a:gd name="connsiteX2" fmla="*/ 2977740 w 8349686"/>
                <a:gd name="connsiteY2" fmla="*/ 467936 h 1738069"/>
                <a:gd name="connsiteX3" fmla="*/ 4479482 w 8349686"/>
                <a:gd name="connsiteY3" fmla="*/ 4586 h 1738069"/>
                <a:gd name="connsiteX4" fmla="*/ 6144271 w 8349686"/>
                <a:gd name="connsiteY4" fmla="*/ 287743 h 1738069"/>
                <a:gd name="connsiteX5" fmla="*/ 7294176 w 8349686"/>
                <a:gd name="connsiteY5" fmla="*/ 1162959 h 1738069"/>
                <a:gd name="connsiteX6" fmla="*/ 8349686 w 8349686"/>
                <a:gd name="connsiteY6" fmla="*/ 1531923 h 1738069"/>
                <a:gd name="connsiteX0" fmla="*/ 0 w 8349686"/>
                <a:gd name="connsiteY0" fmla="*/ 1744581 h 1880819"/>
                <a:gd name="connsiteX1" fmla="*/ 1810672 w 8349686"/>
                <a:gd name="connsiteY1" fmla="*/ 1367037 h 1880819"/>
                <a:gd name="connsiteX2" fmla="*/ 2977740 w 8349686"/>
                <a:gd name="connsiteY2" fmla="*/ 474661 h 1880819"/>
                <a:gd name="connsiteX3" fmla="*/ 4479482 w 8349686"/>
                <a:gd name="connsiteY3" fmla="*/ 11311 h 1880819"/>
                <a:gd name="connsiteX4" fmla="*/ 6144271 w 8349686"/>
                <a:gd name="connsiteY4" fmla="*/ 294468 h 1880819"/>
                <a:gd name="connsiteX5" fmla="*/ 7225525 w 8349686"/>
                <a:gd name="connsiteY5" fmla="*/ 1830386 h 1880819"/>
                <a:gd name="connsiteX6" fmla="*/ 8349686 w 8349686"/>
                <a:gd name="connsiteY6" fmla="*/ 1538648 h 1880819"/>
                <a:gd name="connsiteX0" fmla="*/ 0 w 8384011"/>
                <a:gd name="connsiteY0" fmla="*/ 1744581 h 2165028"/>
                <a:gd name="connsiteX1" fmla="*/ 1810672 w 8384011"/>
                <a:gd name="connsiteY1" fmla="*/ 1367037 h 2165028"/>
                <a:gd name="connsiteX2" fmla="*/ 2977740 w 8384011"/>
                <a:gd name="connsiteY2" fmla="*/ 474661 h 2165028"/>
                <a:gd name="connsiteX3" fmla="*/ 4479482 w 8384011"/>
                <a:gd name="connsiteY3" fmla="*/ 11311 h 2165028"/>
                <a:gd name="connsiteX4" fmla="*/ 6144271 w 8384011"/>
                <a:gd name="connsiteY4" fmla="*/ 294468 h 2165028"/>
                <a:gd name="connsiteX5" fmla="*/ 7225525 w 8384011"/>
                <a:gd name="connsiteY5" fmla="*/ 1830386 h 2165028"/>
                <a:gd name="connsiteX6" fmla="*/ 8384011 w 8384011"/>
                <a:gd name="connsiteY6" fmla="*/ 2165028 h 2165028"/>
                <a:gd name="connsiteX0" fmla="*/ 0 w 9010452"/>
                <a:gd name="connsiteY0" fmla="*/ 1744581 h 2242253"/>
                <a:gd name="connsiteX1" fmla="*/ 1810672 w 9010452"/>
                <a:gd name="connsiteY1" fmla="*/ 1367037 h 2242253"/>
                <a:gd name="connsiteX2" fmla="*/ 2977740 w 9010452"/>
                <a:gd name="connsiteY2" fmla="*/ 474661 h 2242253"/>
                <a:gd name="connsiteX3" fmla="*/ 4479482 w 9010452"/>
                <a:gd name="connsiteY3" fmla="*/ 11311 h 2242253"/>
                <a:gd name="connsiteX4" fmla="*/ 6144271 w 9010452"/>
                <a:gd name="connsiteY4" fmla="*/ 294468 h 2242253"/>
                <a:gd name="connsiteX5" fmla="*/ 7225525 w 9010452"/>
                <a:gd name="connsiteY5" fmla="*/ 1830386 h 2242253"/>
                <a:gd name="connsiteX6" fmla="*/ 9010452 w 9010452"/>
                <a:gd name="connsiteY6" fmla="*/ 2242253 h 224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10452" h="2242253">
                  <a:moveTo>
                    <a:pt x="0" y="1744581"/>
                  </a:moveTo>
                  <a:cubicBezTo>
                    <a:pt x="660766" y="1751731"/>
                    <a:pt x="1314382" y="1578690"/>
                    <a:pt x="1810672" y="1367037"/>
                  </a:cubicBezTo>
                  <a:cubicBezTo>
                    <a:pt x="2306962" y="1155384"/>
                    <a:pt x="2532939" y="700615"/>
                    <a:pt x="2977740" y="474661"/>
                  </a:cubicBezTo>
                  <a:cubicBezTo>
                    <a:pt x="3422541" y="248707"/>
                    <a:pt x="3951727" y="41343"/>
                    <a:pt x="4479482" y="11311"/>
                  </a:cubicBezTo>
                  <a:cubicBezTo>
                    <a:pt x="5007237" y="-18721"/>
                    <a:pt x="5686597" y="-8711"/>
                    <a:pt x="6144271" y="294468"/>
                  </a:cubicBezTo>
                  <a:cubicBezTo>
                    <a:pt x="6601945" y="597647"/>
                    <a:pt x="6747828" y="1505755"/>
                    <a:pt x="7225525" y="1830386"/>
                  </a:cubicBezTo>
                  <a:cubicBezTo>
                    <a:pt x="7703222" y="2155017"/>
                    <a:pt x="9010452" y="2242253"/>
                    <a:pt x="9010452" y="2242253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1197126" y="4055091"/>
              <a:ext cx="9087684" cy="1391505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1164359 h 1447534"/>
                <a:gd name="connsiteX1" fmla="*/ 1819253 w 9224986"/>
                <a:gd name="connsiteY1" fmla="*/ 1121456 h 1447534"/>
                <a:gd name="connsiteX2" fmla="*/ 2874763 w 9224986"/>
                <a:gd name="connsiteY2" fmla="*/ 1404614 h 1447534"/>
                <a:gd name="connsiteX3" fmla="*/ 4436575 w 9224986"/>
                <a:gd name="connsiteY3" fmla="*/ 66049 h 1447534"/>
                <a:gd name="connsiteX4" fmla="*/ 6049875 w 9224986"/>
                <a:gd name="connsiteY4" fmla="*/ 306304 h 1447534"/>
                <a:gd name="connsiteX5" fmla="*/ 7216943 w 9224986"/>
                <a:gd name="connsiteY5" fmla="*/ 1190100 h 1447534"/>
                <a:gd name="connsiteX6" fmla="*/ 9224986 w 9224986"/>
                <a:gd name="connsiteY6" fmla="*/ 1275906 h 1447534"/>
                <a:gd name="connsiteX0" fmla="*/ 0 w 9224986"/>
                <a:gd name="connsiteY0" fmla="*/ 861050 h 1296935"/>
                <a:gd name="connsiteX1" fmla="*/ 1819253 w 9224986"/>
                <a:gd name="connsiteY1" fmla="*/ 818147 h 1296935"/>
                <a:gd name="connsiteX2" fmla="*/ 2874763 w 9224986"/>
                <a:gd name="connsiteY2" fmla="*/ 1101305 h 1296935"/>
                <a:gd name="connsiteX3" fmla="*/ 4582458 w 9224986"/>
                <a:gd name="connsiteY3" fmla="*/ 1230013 h 1296935"/>
                <a:gd name="connsiteX4" fmla="*/ 6049875 w 9224986"/>
                <a:gd name="connsiteY4" fmla="*/ 2995 h 1296935"/>
                <a:gd name="connsiteX5" fmla="*/ 7216943 w 9224986"/>
                <a:gd name="connsiteY5" fmla="*/ 886791 h 1296935"/>
                <a:gd name="connsiteX6" fmla="*/ 9224986 w 9224986"/>
                <a:gd name="connsiteY6" fmla="*/ 972597 h 1296935"/>
                <a:gd name="connsiteX0" fmla="*/ 0 w 9224986"/>
                <a:gd name="connsiteY0" fmla="*/ 53206 h 422425"/>
                <a:gd name="connsiteX1" fmla="*/ 1819253 w 9224986"/>
                <a:gd name="connsiteY1" fmla="*/ 10303 h 422425"/>
                <a:gd name="connsiteX2" fmla="*/ 2874763 w 9224986"/>
                <a:gd name="connsiteY2" fmla="*/ 293461 h 422425"/>
                <a:gd name="connsiteX3" fmla="*/ 4582458 w 9224986"/>
                <a:gd name="connsiteY3" fmla="*/ 422169 h 422425"/>
                <a:gd name="connsiteX4" fmla="*/ 6255828 w 9224986"/>
                <a:gd name="connsiteY4" fmla="*/ 319202 h 422425"/>
                <a:gd name="connsiteX5" fmla="*/ 7216943 w 9224986"/>
                <a:gd name="connsiteY5" fmla="*/ 78947 h 422425"/>
                <a:gd name="connsiteX6" fmla="*/ 9224986 w 9224986"/>
                <a:gd name="connsiteY6" fmla="*/ 164753 h 422425"/>
                <a:gd name="connsiteX0" fmla="*/ 0 w 9224986"/>
                <a:gd name="connsiteY0" fmla="*/ 53206 h 655306"/>
                <a:gd name="connsiteX1" fmla="*/ 1819253 w 9224986"/>
                <a:gd name="connsiteY1" fmla="*/ 10303 h 655306"/>
                <a:gd name="connsiteX2" fmla="*/ 2874763 w 9224986"/>
                <a:gd name="connsiteY2" fmla="*/ 293461 h 655306"/>
                <a:gd name="connsiteX3" fmla="*/ 4582458 w 9224986"/>
                <a:gd name="connsiteY3" fmla="*/ 422169 h 655306"/>
                <a:gd name="connsiteX4" fmla="*/ 6255828 w 9224986"/>
                <a:gd name="connsiteY4" fmla="*/ 319202 h 655306"/>
                <a:gd name="connsiteX5" fmla="*/ 7216943 w 9224986"/>
                <a:gd name="connsiteY5" fmla="*/ 653843 h 655306"/>
                <a:gd name="connsiteX6" fmla="*/ 9224986 w 9224986"/>
                <a:gd name="connsiteY6" fmla="*/ 164753 h 655306"/>
                <a:gd name="connsiteX0" fmla="*/ 0 w 9087684"/>
                <a:gd name="connsiteY0" fmla="*/ 53206 h 1031388"/>
                <a:gd name="connsiteX1" fmla="*/ 1819253 w 9087684"/>
                <a:gd name="connsiteY1" fmla="*/ 10303 h 1031388"/>
                <a:gd name="connsiteX2" fmla="*/ 2874763 w 9087684"/>
                <a:gd name="connsiteY2" fmla="*/ 293461 h 1031388"/>
                <a:gd name="connsiteX3" fmla="*/ 4582458 w 9087684"/>
                <a:gd name="connsiteY3" fmla="*/ 422169 h 1031388"/>
                <a:gd name="connsiteX4" fmla="*/ 6255828 w 9087684"/>
                <a:gd name="connsiteY4" fmla="*/ 319202 h 1031388"/>
                <a:gd name="connsiteX5" fmla="*/ 7216943 w 9087684"/>
                <a:gd name="connsiteY5" fmla="*/ 653843 h 1031388"/>
                <a:gd name="connsiteX6" fmla="*/ 9087684 w 9087684"/>
                <a:gd name="connsiteY6" fmla="*/ 1031388 h 1031388"/>
                <a:gd name="connsiteX0" fmla="*/ 0 w 9087684"/>
                <a:gd name="connsiteY0" fmla="*/ 413254 h 1391436"/>
                <a:gd name="connsiteX1" fmla="*/ 1819253 w 9087684"/>
                <a:gd name="connsiteY1" fmla="*/ 370351 h 1391436"/>
                <a:gd name="connsiteX2" fmla="*/ 2874763 w 9087684"/>
                <a:gd name="connsiteY2" fmla="*/ 653509 h 1391436"/>
                <a:gd name="connsiteX3" fmla="*/ 4619271 w 9087684"/>
                <a:gd name="connsiteY3" fmla="*/ 23 h 1391436"/>
                <a:gd name="connsiteX4" fmla="*/ 6255828 w 9087684"/>
                <a:gd name="connsiteY4" fmla="*/ 679250 h 1391436"/>
                <a:gd name="connsiteX5" fmla="*/ 7216943 w 9087684"/>
                <a:gd name="connsiteY5" fmla="*/ 1013891 h 1391436"/>
                <a:gd name="connsiteX6" fmla="*/ 9087684 w 9087684"/>
                <a:gd name="connsiteY6" fmla="*/ 1391436 h 1391436"/>
                <a:gd name="connsiteX0" fmla="*/ 0 w 9087684"/>
                <a:gd name="connsiteY0" fmla="*/ 415001 h 1393183"/>
                <a:gd name="connsiteX1" fmla="*/ 1819253 w 9087684"/>
                <a:gd name="connsiteY1" fmla="*/ 372098 h 1393183"/>
                <a:gd name="connsiteX2" fmla="*/ 2957592 w 9087684"/>
                <a:gd name="connsiteY2" fmla="*/ 480413 h 1393183"/>
                <a:gd name="connsiteX3" fmla="*/ 4619271 w 9087684"/>
                <a:gd name="connsiteY3" fmla="*/ 1770 h 1393183"/>
                <a:gd name="connsiteX4" fmla="*/ 6255828 w 9087684"/>
                <a:gd name="connsiteY4" fmla="*/ 680997 h 1393183"/>
                <a:gd name="connsiteX5" fmla="*/ 7216943 w 9087684"/>
                <a:gd name="connsiteY5" fmla="*/ 1015638 h 1393183"/>
                <a:gd name="connsiteX6" fmla="*/ 9087684 w 9087684"/>
                <a:gd name="connsiteY6" fmla="*/ 1393183 h 1393183"/>
                <a:gd name="connsiteX0" fmla="*/ 0 w 9087684"/>
                <a:gd name="connsiteY0" fmla="*/ 413323 h 1391505"/>
                <a:gd name="connsiteX1" fmla="*/ 1819253 w 9087684"/>
                <a:gd name="connsiteY1" fmla="*/ 370420 h 1391505"/>
                <a:gd name="connsiteX2" fmla="*/ 3022015 w 9087684"/>
                <a:gd name="connsiteY2" fmla="*/ 727196 h 1391505"/>
                <a:gd name="connsiteX3" fmla="*/ 4619271 w 9087684"/>
                <a:gd name="connsiteY3" fmla="*/ 92 h 1391505"/>
                <a:gd name="connsiteX4" fmla="*/ 6255828 w 9087684"/>
                <a:gd name="connsiteY4" fmla="*/ 679319 h 1391505"/>
                <a:gd name="connsiteX5" fmla="*/ 7216943 w 9087684"/>
                <a:gd name="connsiteY5" fmla="*/ 1013960 h 1391505"/>
                <a:gd name="connsiteX6" fmla="*/ 9087684 w 9087684"/>
                <a:gd name="connsiteY6" fmla="*/ 1391505 h 13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87684" h="1391505">
                  <a:moveTo>
                    <a:pt x="0" y="413323"/>
                  </a:moveTo>
                  <a:cubicBezTo>
                    <a:pt x="660766" y="420473"/>
                    <a:pt x="1315584" y="318108"/>
                    <a:pt x="1819253" y="370420"/>
                  </a:cubicBezTo>
                  <a:cubicBezTo>
                    <a:pt x="2322922" y="422732"/>
                    <a:pt x="2555345" y="788917"/>
                    <a:pt x="3022015" y="727196"/>
                  </a:cubicBezTo>
                  <a:cubicBezTo>
                    <a:pt x="3488685" y="665475"/>
                    <a:pt x="4080302" y="8071"/>
                    <a:pt x="4619271" y="92"/>
                  </a:cubicBezTo>
                  <a:cubicBezTo>
                    <a:pt x="5158240" y="-7887"/>
                    <a:pt x="5822883" y="510341"/>
                    <a:pt x="6255828" y="679319"/>
                  </a:cubicBezTo>
                  <a:cubicBezTo>
                    <a:pt x="6688773" y="848297"/>
                    <a:pt x="6744967" y="895262"/>
                    <a:pt x="7216943" y="1013960"/>
                  </a:cubicBezTo>
                  <a:cubicBezTo>
                    <a:pt x="7688919" y="1132658"/>
                    <a:pt x="8464104" y="1265657"/>
                    <a:pt x="9087684" y="1391505"/>
                  </a:cubicBezTo>
                </a:path>
              </a:pathLst>
            </a:custGeom>
            <a:ln w="254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1329190" y="4537648"/>
              <a:ext cx="9199242" cy="1179745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1164359 h 1447534"/>
                <a:gd name="connsiteX1" fmla="*/ 1819253 w 9224986"/>
                <a:gd name="connsiteY1" fmla="*/ 1121456 h 1447534"/>
                <a:gd name="connsiteX2" fmla="*/ 2874763 w 9224986"/>
                <a:gd name="connsiteY2" fmla="*/ 1404614 h 1447534"/>
                <a:gd name="connsiteX3" fmla="*/ 4436575 w 9224986"/>
                <a:gd name="connsiteY3" fmla="*/ 66049 h 1447534"/>
                <a:gd name="connsiteX4" fmla="*/ 6049875 w 9224986"/>
                <a:gd name="connsiteY4" fmla="*/ 306304 h 1447534"/>
                <a:gd name="connsiteX5" fmla="*/ 7216943 w 9224986"/>
                <a:gd name="connsiteY5" fmla="*/ 1190100 h 1447534"/>
                <a:gd name="connsiteX6" fmla="*/ 9224986 w 9224986"/>
                <a:gd name="connsiteY6" fmla="*/ 1275906 h 1447534"/>
                <a:gd name="connsiteX0" fmla="*/ 0 w 9224986"/>
                <a:gd name="connsiteY0" fmla="*/ 861050 h 1296935"/>
                <a:gd name="connsiteX1" fmla="*/ 1819253 w 9224986"/>
                <a:gd name="connsiteY1" fmla="*/ 818147 h 1296935"/>
                <a:gd name="connsiteX2" fmla="*/ 2874763 w 9224986"/>
                <a:gd name="connsiteY2" fmla="*/ 1101305 h 1296935"/>
                <a:gd name="connsiteX3" fmla="*/ 4582458 w 9224986"/>
                <a:gd name="connsiteY3" fmla="*/ 1230013 h 1296935"/>
                <a:gd name="connsiteX4" fmla="*/ 6049875 w 9224986"/>
                <a:gd name="connsiteY4" fmla="*/ 2995 h 1296935"/>
                <a:gd name="connsiteX5" fmla="*/ 7216943 w 9224986"/>
                <a:gd name="connsiteY5" fmla="*/ 886791 h 1296935"/>
                <a:gd name="connsiteX6" fmla="*/ 9224986 w 9224986"/>
                <a:gd name="connsiteY6" fmla="*/ 972597 h 1296935"/>
                <a:gd name="connsiteX0" fmla="*/ 0 w 9224986"/>
                <a:gd name="connsiteY0" fmla="*/ 53206 h 422425"/>
                <a:gd name="connsiteX1" fmla="*/ 1819253 w 9224986"/>
                <a:gd name="connsiteY1" fmla="*/ 10303 h 422425"/>
                <a:gd name="connsiteX2" fmla="*/ 2874763 w 9224986"/>
                <a:gd name="connsiteY2" fmla="*/ 293461 h 422425"/>
                <a:gd name="connsiteX3" fmla="*/ 4582458 w 9224986"/>
                <a:gd name="connsiteY3" fmla="*/ 422169 h 422425"/>
                <a:gd name="connsiteX4" fmla="*/ 6255828 w 9224986"/>
                <a:gd name="connsiteY4" fmla="*/ 319202 h 422425"/>
                <a:gd name="connsiteX5" fmla="*/ 7216943 w 9224986"/>
                <a:gd name="connsiteY5" fmla="*/ 78947 h 422425"/>
                <a:gd name="connsiteX6" fmla="*/ 9224986 w 9224986"/>
                <a:gd name="connsiteY6" fmla="*/ 164753 h 422425"/>
                <a:gd name="connsiteX0" fmla="*/ 0 w 9224986"/>
                <a:gd name="connsiteY0" fmla="*/ 53206 h 655306"/>
                <a:gd name="connsiteX1" fmla="*/ 1819253 w 9224986"/>
                <a:gd name="connsiteY1" fmla="*/ 10303 h 655306"/>
                <a:gd name="connsiteX2" fmla="*/ 2874763 w 9224986"/>
                <a:gd name="connsiteY2" fmla="*/ 293461 h 655306"/>
                <a:gd name="connsiteX3" fmla="*/ 4582458 w 9224986"/>
                <a:gd name="connsiteY3" fmla="*/ 422169 h 655306"/>
                <a:gd name="connsiteX4" fmla="*/ 6255828 w 9224986"/>
                <a:gd name="connsiteY4" fmla="*/ 319202 h 655306"/>
                <a:gd name="connsiteX5" fmla="*/ 7216943 w 9224986"/>
                <a:gd name="connsiteY5" fmla="*/ 653843 h 655306"/>
                <a:gd name="connsiteX6" fmla="*/ 9224986 w 9224986"/>
                <a:gd name="connsiteY6" fmla="*/ 164753 h 655306"/>
                <a:gd name="connsiteX0" fmla="*/ 0 w 9087684"/>
                <a:gd name="connsiteY0" fmla="*/ 53206 h 1031388"/>
                <a:gd name="connsiteX1" fmla="*/ 1819253 w 9087684"/>
                <a:gd name="connsiteY1" fmla="*/ 10303 h 1031388"/>
                <a:gd name="connsiteX2" fmla="*/ 2874763 w 9087684"/>
                <a:gd name="connsiteY2" fmla="*/ 293461 h 1031388"/>
                <a:gd name="connsiteX3" fmla="*/ 4582458 w 9087684"/>
                <a:gd name="connsiteY3" fmla="*/ 422169 h 1031388"/>
                <a:gd name="connsiteX4" fmla="*/ 6255828 w 9087684"/>
                <a:gd name="connsiteY4" fmla="*/ 319202 h 1031388"/>
                <a:gd name="connsiteX5" fmla="*/ 7216943 w 9087684"/>
                <a:gd name="connsiteY5" fmla="*/ 653843 h 1031388"/>
                <a:gd name="connsiteX6" fmla="*/ 9087684 w 9087684"/>
                <a:gd name="connsiteY6" fmla="*/ 1031388 h 1031388"/>
                <a:gd name="connsiteX0" fmla="*/ 0 w 9087684"/>
                <a:gd name="connsiteY0" fmla="*/ 363152 h 1341334"/>
                <a:gd name="connsiteX1" fmla="*/ 1776346 w 9087684"/>
                <a:gd name="connsiteY1" fmla="*/ 2769 h 1341334"/>
                <a:gd name="connsiteX2" fmla="*/ 2874763 w 9087684"/>
                <a:gd name="connsiteY2" fmla="*/ 603407 h 1341334"/>
                <a:gd name="connsiteX3" fmla="*/ 4582458 w 9087684"/>
                <a:gd name="connsiteY3" fmla="*/ 732115 h 1341334"/>
                <a:gd name="connsiteX4" fmla="*/ 6255828 w 9087684"/>
                <a:gd name="connsiteY4" fmla="*/ 629148 h 1341334"/>
                <a:gd name="connsiteX5" fmla="*/ 7216943 w 9087684"/>
                <a:gd name="connsiteY5" fmla="*/ 963789 h 1341334"/>
                <a:gd name="connsiteX6" fmla="*/ 9087684 w 9087684"/>
                <a:gd name="connsiteY6" fmla="*/ 1341334 h 1341334"/>
                <a:gd name="connsiteX0" fmla="*/ 0 w 9087684"/>
                <a:gd name="connsiteY0" fmla="*/ 375815 h 1353997"/>
                <a:gd name="connsiteX1" fmla="*/ 1776346 w 9087684"/>
                <a:gd name="connsiteY1" fmla="*/ 15432 h 1353997"/>
                <a:gd name="connsiteX2" fmla="*/ 2874763 w 9087684"/>
                <a:gd name="connsiteY2" fmla="*/ 1010775 h 1353997"/>
                <a:gd name="connsiteX3" fmla="*/ 4582458 w 9087684"/>
                <a:gd name="connsiteY3" fmla="*/ 744778 h 1353997"/>
                <a:gd name="connsiteX4" fmla="*/ 6255828 w 9087684"/>
                <a:gd name="connsiteY4" fmla="*/ 641811 h 1353997"/>
                <a:gd name="connsiteX5" fmla="*/ 7216943 w 9087684"/>
                <a:gd name="connsiteY5" fmla="*/ 976452 h 1353997"/>
                <a:gd name="connsiteX6" fmla="*/ 9087684 w 9087684"/>
                <a:gd name="connsiteY6" fmla="*/ 1353997 h 1353997"/>
                <a:gd name="connsiteX0" fmla="*/ 0 w 9087684"/>
                <a:gd name="connsiteY0" fmla="*/ 375815 h 1353997"/>
                <a:gd name="connsiteX1" fmla="*/ 1776346 w 9087684"/>
                <a:gd name="connsiteY1" fmla="*/ 15432 h 1353997"/>
                <a:gd name="connsiteX2" fmla="*/ 2874763 w 9087684"/>
                <a:gd name="connsiteY2" fmla="*/ 1010775 h 1353997"/>
                <a:gd name="connsiteX3" fmla="*/ 4565296 w 9087684"/>
                <a:gd name="connsiteY3" fmla="*/ 1173805 h 1353997"/>
                <a:gd name="connsiteX4" fmla="*/ 6255828 w 9087684"/>
                <a:gd name="connsiteY4" fmla="*/ 641811 h 1353997"/>
                <a:gd name="connsiteX5" fmla="*/ 7216943 w 9087684"/>
                <a:gd name="connsiteY5" fmla="*/ 976452 h 1353997"/>
                <a:gd name="connsiteX6" fmla="*/ 9087684 w 9087684"/>
                <a:gd name="connsiteY6" fmla="*/ 1353997 h 1353997"/>
                <a:gd name="connsiteX0" fmla="*/ 0 w 9087684"/>
                <a:gd name="connsiteY0" fmla="*/ 375815 h 1353997"/>
                <a:gd name="connsiteX1" fmla="*/ 1776346 w 9087684"/>
                <a:gd name="connsiteY1" fmla="*/ 15432 h 1353997"/>
                <a:gd name="connsiteX2" fmla="*/ 2874763 w 9087684"/>
                <a:gd name="connsiteY2" fmla="*/ 1010775 h 1353997"/>
                <a:gd name="connsiteX3" fmla="*/ 4565296 w 9087684"/>
                <a:gd name="connsiteY3" fmla="*/ 1173805 h 1353997"/>
                <a:gd name="connsiteX4" fmla="*/ 6118526 w 9087684"/>
                <a:gd name="connsiteY4" fmla="*/ 1027936 h 1353997"/>
                <a:gd name="connsiteX5" fmla="*/ 7216943 w 9087684"/>
                <a:gd name="connsiteY5" fmla="*/ 976452 h 1353997"/>
                <a:gd name="connsiteX6" fmla="*/ 9087684 w 9087684"/>
                <a:gd name="connsiteY6" fmla="*/ 1353997 h 1353997"/>
                <a:gd name="connsiteX0" fmla="*/ 0 w 9139173"/>
                <a:gd name="connsiteY0" fmla="*/ 375815 h 1174323"/>
                <a:gd name="connsiteX1" fmla="*/ 1776346 w 9139173"/>
                <a:gd name="connsiteY1" fmla="*/ 15432 h 1174323"/>
                <a:gd name="connsiteX2" fmla="*/ 2874763 w 9139173"/>
                <a:gd name="connsiteY2" fmla="*/ 1010775 h 1174323"/>
                <a:gd name="connsiteX3" fmla="*/ 4565296 w 9139173"/>
                <a:gd name="connsiteY3" fmla="*/ 1173805 h 1174323"/>
                <a:gd name="connsiteX4" fmla="*/ 6118526 w 9139173"/>
                <a:gd name="connsiteY4" fmla="*/ 1027936 h 1174323"/>
                <a:gd name="connsiteX5" fmla="*/ 7216943 w 9139173"/>
                <a:gd name="connsiteY5" fmla="*/ 976452 h 1174323"/>
                <a:gd name="connsiteX6" fmla="*/ 9139173 w 9139173"/>
                <a:gd name="connsiteY6" fmla="*/ 41174 h 1174323"/>
                <a:gd name="connsiteX0" fmla="*/ 0 w 9139173"/>
                <a:gd name="connsiteY0" fmla="*/ 375815 h 1179744"/>
                <a:gd name="connsiteX1" fmla="*/ 1776346 w 9139173"/>
                <a:gd name="connsiteY1" fmla="*/ 15432 h 1179744"/>
                <a:gd name="connsiteX2" fmla="*/ 2874763 w 9139173"/>
                <a:gd name="connsiteY2" fmla="*/ 1010775 h 1179744"/>
                <a:gd name="connsiteX3" fmla="*/ 4565296 w 9139173"/>
                <a:gd name="connsiteY3" fmla="*/ 1173805 h 1179744"/>
                <a:gd name="connsiteX4" fmla="*/ 6118526 w 9139173"/>
                <a:gd name="connsiteY4" fmla="*/ 1027936 h 1179744"/>
                <a:gd name="connsiteX5" fmla="*/ 7217868 w 9139173"/>
                <a:gd name="connsiteY5" fmla="*/ 27202 h 1179744"/>
                <a:gd name="connsiteX6" fmla="*/ 7216943 w 9139173"/>
                <a:gd name="connsiteY6" fmla="*/ 976452 h 1179744"/>
                <a:gd name="connsiteX7" fmla="*/ 9139173 w 9139173"/>
                <a:gd name="connsiteY7" fmla="*/ 41174 h 1179744"/>
                <a:gd name="connsiteX0" fmla="*/ 0 w 9139173"/>
                <a:gd name="connsiteY0" fmla="*/ 425489 h 1229418"/>
                <a:gd name="connsiteX1" fmla="*/ 1776346 w 9139173"/>
                <a:gd name="connsiteY1" fmla="*/ 65106 h 1229418"/>
                <a:gd name="connsiteX2" fmla="*/ 2874763 w 9139173"/>
                <a:gd name="connsiteY2" fmla="*/ 1060449 h 1229418"/>
                <a:gd name="connsiteX3" fmla="*/ 4565296 w 9139173"/>
                <a:gd name="connsiteY3" fmla="*/ 1223479 h 1229418"/>
                <a:gd name="connsiteX4" fmla="*/ 6118526 w 9139173"/>
                <a:gd name="connsiteY4" fmla="*/ 1077610 h 1229418"/>
                <a:gd name="connsiteX5" fmla="*/ 7217868 w 9139173"/>
                <a:gd name="connsiteY5" fmla="*/ 76876 h 1229418"/>
                <a:gd name="connsiteX6" fmla="*/ 7920616 w 9139173"/>
                <a:gd name="connsiteY6" fmla="*/ 5041 h 1229418"/>
                <a:gd name="connsiteX7" fmla="*/ 9139173 w 9139173"/>
                <a:gd name="connsiteY7" fmla="*/ 90848 h 1229418"/>
                <a:gd name="connsiteX0" fmla="*/ 0 w 9139173"/>
                <a:gd name="connsiteY0" fmla="*/ 397493 h 1201422"/>
                <a:gd name="connsiteX1" fmla="*/ 1776346 w 9139173"/>
                <a:gd name="connsiteY1" fmla="*/ 37110 h 1201422"/>
                <a:gd name="connsiteX2" fmla="*/ 2874763 w 9139173"/>
                <a:gd name="connsiteY2" fmla="*/ 1032453 h 1201422"/>
                <a:gd name="connsiteX3" fmla="*/ 4565296 w 9139173"/>
                <a:gd name="connsiteY3" fmla="*/ 1195483 h 1201422"/>
                <a:gd name="connsiteX4" fmla="*/ 6118526 w 9139173"/>
                <a:gd name="connsiteY4" fmla="*/ 1049614 h 1201422"/>
                <a:gd name="connsiteX5" fmla="*/ 7217868 w 9139173"/>
                <a:gd name="connsiteY5" fmla="*/ 48880 h 1201422"/>
                <a:gd name="connsiteX6" fmla="*/ 7920616 w 9139173"/>
                <a:gd name="connsiteY6" fmla="*/ 37109 h 1201422"/>
                <a:gd name="connsiteX7" fmla="*/ 9139173 w 9139173"/>
                <a:gd name="connsiteY7" fmla="*/ 62852 h 1201422"/>
                <a:gd name="connsiteX0" fmla="*/ 0 w 9362289"/>
                <a:gd name="connsiteY0" fmla="*/ 375816 h 1179745"/>
                <a:gd name="connsiteX1" fmla="*/ 1776346 w 9362289"/>
                <a:gd name="connsiteY1" fmla="*/ 15433 h 1179745"/>
                <a:gd name="connsiteX2" fmla="*/ 2874763 w 9362289"/>
                <a:gd name="connsiteY2" fmla="*/ 1010776 h 1179745"/>
                <a:gd name="connsiteX3" fmla="*/ 4565296 w 9362289"/>
                <a:gd name="connsiteY3" fmla="*/ 1173806 h 1179745"/>
                <a:gd name="connsiteX4" fmla="*/ 6118526 w 9362289"/>
                <a:gd name="connsiteY4" fmla="*/ 1027937 h 1179745"/>
                <a:gd name="connsiteX5" fmla="*/ 7217868 w 9362289"/>
                <a:gd name="connsiteY5" fmla="*/ 27203 h 1179745"/>
                <a:gd name="connsiteX6" fmla="*/ 7920616 w 9362289"/>
                <a:gd name="connsiteY6" fmla="*/ 15432 h 1179745"/>
                <a:gd name="connsiteX7" fmla="*/ 9362289 w 9362289"/>
                <a:gd name="connsiteY7" fmla="*/ 212786 h 1179745"/>
                <a:gd name="connsiteX0" fmla="*/ 0 w 9362289"/>
                <a:gd name="connsiteY0" fmla="*/ 375816 h 1179745"/>
                <a:gd name="connsiteX1" fmla="*/ 1776346 w 9362289"/>
                <a:gd name="connsiteY1" fmla="*/ 15433 h 1179745"/>
                <a:gd name="connsiteX2" fmla="*/ 2874763 w 9362289"/>
                <a:gd name="connsiteY2" fmla="*/ 1010776 h 1179745"/>
                <a:gd name="connsiteX3" fmla="*/ 4565296 w 9362289"/>
                <a:gd name="connsiteY3" fmla="*/ 1173806 h 1179745"/>
                <a:gd name="connsiteX4" fmla="*/ 6118526 w 9362289"/>
                <a:gd name="connsiteY4" fmla="*/ 1027937 h 1179745"/>
                <a:gd name="connsiteX5" fmla="*/ 7217868 w 9362289"/>
                <a:gd name="connsiteY5" fmla="*/ 27203 h 1179745"/>
                <a:gd name="connsiteX6" fmla="*/ 7920616 w 9362289"/>
                <a:gd name="connsiteY6" fmla="*/ 15432 h 1179745"/>
                <a:gd name="connsiteX7" fmla="*/ 9362289 w 9362289"/>
                <a:gd name="connsiteY7" fmla="*/ 212786 h 1179745"/>
                <a:gd name="connsiteX0" fmla="*/ 0 w 9199242"/>
                <a:gd name="connsiteY0" fmla="*/ 375816 h 1179745"/>
                <a:gd name="connsiteX1" fmla="*/ 1776346 w 9199242"/>
                <a:gd name="connsiteY1" fmla="*/ 15433 h 1179745"/>
                <a:gd name="connsiteX2" fmla="*/ 2874763 w 9199242"/>
                <a:gd name="connsiteY2" fmla="*/ 1010776 h 1179745"/>
                <a:gd name="connsiteX3" fmla="*/ 4565296 w 9199242"/>
                <a:gd name="connsiteY3" fmla="*/ 1173806 h 1179745"/>
                <a:gd name="connsiteX4" fmla="*/ 6118526 w 9199242"/>
                <a:gd name="connsiteY4" fmla="*/ 1027937 h 1179745"/>
                <a:gd name="connsiteX5" fmla="*/ 7217868 w 9199242"/>
                <a:gd name="connsiteY5" fmla="*/ 27203 h 1179745"/>
                <a:gd name="connsiteX6" fmla="*/ 7920616 w 9199242"/>
                <a:gd name="connsiteY6" fmla="*/ 15432 h 1179745"/>
                <a:gd name="connsiteX7" fmla="*/ 9199242 w 9199242"/>
                <a:gd name="connsiteY7" fmla="*/ 41175 h 11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9242" h="1179745">
                  <a:moveTo>
                    <a:pt x="0" y="375816"/>
                  </a:moveTo>
                  <a:cubicBezTo>
                    <a:pt x="660766" y="382966"/>
                    <a:pt x="1297219" y="-90394"/>
                    <a:pt x="1776346" y="15433"/>
                  </a:cubicBezTo>
                  <a:cubicBezTo>
                    <a:pt x="2255473" y="121260"/>
                    <a:pt x="2409938" y="817714"/>
                    <a:pt x="2874763" y="1010776"/>
                  </a:cubicBezTo>
                  <a:cubicBezTo>
                    <a:pt x="3339588" y="1203838"/>
                    <a:pt x="4024669" y="1170946"/>
                    <a:pt x="4565296" y="1173806"/>
                  </a:cubicBezTo>
                  <a:cubicBezTo>
                    <a:pt x="5105923" y="1176666"/>
                    <a:pt x="5676431" y="1219038"/>
                    <a:pt x="6118526" y="1027937"/>
                  </a:cubicBezTo>
                  <a:cubicBezTo>
                    <a:pt x="6560621" y="836836"/>
                    <a:pt x="7034799" y="35784"/>
                    <a:pt x="7217868" y="27203"/>
                  </a:cubicBezTo>
                  <a:cubicBezTo>
                    <a:pt x="7400937" y="18622"/>
                    <a:pt x="7590387" y="13103"/>
                    <a:pt x="7920616" y="15432"/>
                  </a:cubicBezTo>
                  <a:cubicBezTo>
                    <a:pt x="8250845" y="17761"/>
                    <a:pt x="8575662" y="44035"/>
                    <a:pt x="9199242" y="41175"/>
                  </a:cubicBezTo>
                </a:path>
              </a:pathLst>
            </a:custGeom>
            <a:ln w="254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194226" y="4343619"/>
              <a:ext cx="9087684" cy="1031388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1164359 h 1447534"/>
                <a:gd name="connsiteX1" fmla="*/ 1819253 w 9224986"/>
                <a:gd name="connsiteY1" fmla="*/ 1121456 h 1447534"/>
                <a:gd name="connsiteX2" fmla="*/ 2874763 w 9224986"/>
                <a:gd name="connsiteY2" fmla="*/ 1404614 h 1447534"/>
                <a:gd name="connsiteX3" fmla="*/ 4436575 w 9224986"/>
                <a:gd name="connsiteY3" fmla="*/ 66049 h 1447534"/>
                <a:gd name="connsiteX4" fmla="*/ 6049875 w 9224986"/>
                <a:gd name="connsiteY4" fmla="*/ 306304 h 1447534"/>
                <a:gd name="connsiteX5" fmla="*/ 7216943 w 9224986"/>
                <a:gd name="connsiteY5" fmla="*/ 1190100 h 1447534"/>
                <a:gd name="connsiteX6" fmla="*/ 9224986 w 9224986"/>
                <a:gd name="connsiteY6" fmla="*/ 1275906 h 1447534"/>
                <a:gd name="connsiteX0" fmla="*/ 0 w 9224986"/>
                <a:gd name="connsiteY0" fmla="*/ 861050 h 1296935"/>
                <a:gd name="connsiteX1" fmla="*/ 1819253 w 9224986"/>
                <a:gd name="connsiteY1" fmla="*/ 818147 h 1296935"/>
                <a:gd name="connsiteX2" fmla="*/ 2874763 w 9224986"/>
                <a:gd name="connsiteY2" fmla="*/ 1101305 h 1296935"/>
                <a:gd name="connsiteX3" fmla="*/ 4582458 w 9224986"/>
                <a:gd name="connsiteY3" fmla="*/ 1230013 h 1296935"/>
                <a:gd name="connsiteX4" fmla="*/ 6049875 w 9224986"/>
                <a:gd name="connsiteY4" fmla="*/ 2995 h 1296935"/>
                <a:gd name="connsiteX5" fmla="*/ 7216943 w 9224986"/>
                <a:gd name="connsiteY5" fmla="*/ 886791 h 1296935"/>
                <a:gd name="connsiteX6" fmla="*/ 9224986 w 9224986"/>
                <a:gd name="connsiteY6" fmla="*/ 972597 h 1296935"/>
                <a:gd name="connsiteX0" fmla="*/ 0 w 9224986"/>
                <a:gd name="connsiteY0" fmla="*/ 53206 h 422425"/>
                <a:gd name="connsiteX1" fmla="*/ 1819253 w 9224986"/>
                <a:gd name="connsiteY1" fmla="*/ 10303 h 422425"/>
                <a:gd name="connsiteX2" fmla="*/ 2874763 w 9224986"/>
                <a:gd name="connsiteY2" fmla="*/ 293461 h 422425"/>
                <a:gd name="connsiteX3" fmla="*/ 4582458 w 9224986"/>
                <a:gd name="connsiteY3" fmla="*/ 422169 h 422425"/>
                <a:gd name="connsiteX4" fmla="*/ 6255828 w 9224986"/>
                <a:gd name="connsiteY4" fmla="*/ 319202 h 422425"/>
                <a:gd name="connsiteX5" fmla="*/ 7216943 w 9224986"/>
                <a:gd name="connsiteY5" fmla="*/ 78947 h 422425"/>
                <a:gd name="connsiteX6" fmla="*/ 9224986 w 9224986"/>
                <a:gd name="connsiteY6" fmla="*/ 164753 h 422425"/>
                <a:gd name="connsiteX0" fmla="*/ 0 w 9224986"/>
                <a:gd name="connsiteY0" fmla="*/ 53206 h 655306"/>
                <a:gd name="connsiteX1" fmla="*/ 1819253 w 9224986"/>
                <a:gd name="connsiteY1" fmla="*/ 10303 h 655306"/>
                <a:gd name="connsiteX2" fmla="*/ 2874763 w 9224986"/>
                <a:gd name="connsiteY2" fmla="*/ 293461 h 655306"/>
                <a:gd name="connsiteX3" fmla="*/ 4582458 w 9224986"/>
                <a:gd name="connsiteY3" fmla="*/ 422169 h 655306"/>
                <a:gd name="connsiteX4" fmla="*/ 6255828 w 9224986"/>
                <a:gd name="connsiteY4" fmla="*/ 319202 h 655306"/>
                <a:gd name="connsiteX5" fmla="*/ 7216943 w 9224986"/>
                <a:gd name="connsiteY5" fmla="*/ 653843 h 655306"/>
                <a:gd name="connsiteX6" fmla="*/ 9224986 w 9224986"/>
                <a:gd name="connsiteY6" fmla="*/ 164753 h 655306"/>
                <a:gd name="connsiteX0" fmla="*/ 0 w 9087684"/>
                <a:gd name="connsiteY0" fmla="*/ 53206 h 1031388"/>
                <a:gd name="connsiteX1" fmla="*/ 1819253 w 9087684"/>
                <a:gd name="connsiteY1" fmla="*/ 10303 h 1031388"/>
                <a:gd name="connsiteX2" fmla="*/ 2874763 w 9087684"/>
                <a:gd name="connsiteY2" fmla="*/ 293461 h 1031388"/>
                <a:gd name="connsiteX3" fmla="*/ 4582458 w 9087684"/>
                <a:gd name="connsiteY3" fmla="*/ 422169 h 1031388"/>
                <a:gd name="connsiteX4" fmla="*/ 6255828 w 9087684"/>
                <a:gd name="connsiteY4" fmla="*/ 319202 h 1031388"/>
                <a:gd name="connsiteX5" fmla="*/ 7216943 w 9087684"/>
                <a:gd name="connsiteY5" fmla="*/ 653843 h 1031388"/>
                <a:gd name="connsiteX6" fmla="*/ 9087684 w 9087684"/>
                <a:gd name="connsiteY6" fmla="*/ 1031388 h 103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87684" h="1031388">
                  <a:moveTo>
                    <a:pt x="0" y="53206"/>
                  </a:moveTo>
                  <a:cubicBezTo>
                    <a:pt x="660766" y="60356"/>
                    <a:pt x="1340126" y="-29739"/>
                    <a:pt x="1819253" y="10303"/>
                  </a:cubicBezTo>
                  <a:cubicBezTo>
                    <a:pt x="2298380" y="50345"/>
                    <a:pt x="2414229" y="224817"/>
                    <a:pt x="2874763" y="293461"/>
                  </a:cubicBezTo>
                  <a:cubicBezTo>
                    <a:pt x="3335297" y="362105"/>
                    <a:pt x="4018947" y="417879"/>
                    <a:pt x="4582458" y="422169"/>
                  </a:cubicBezTo>
                  <a:cubicBezTo>
                    <a:pt x="5145969" y="426459"/>
                    <a:pt x="5816747" y="280590"/>
                    <a:pt x="6255828" y="319202"/>
                  </a:cubicBezTo>
                  <a:cubicBezTo>
                    <a:pt x="6694909" y="357814"/>
                    <a:pt x="6744967" y="535145"/>
                    <a:pt x="7216943" y="653843"/>
                  </a:cubicBezTo>
                  <a:cubicBezTo>
                    <a:pt x="7688919" y="772541"/>
                    <a:pt x="8464104" y="905540"/>
                    <a:pt x="9087684" y="1031388"/>
                  </a:cubicBezTo>
                </a:path>
              </a:pathLst>
            </a:custGeom>
            <a:ln w="254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 233"/>
            <p:cNvSpPr/>
            <p:nvPr/>
          </p:nvSpPr>
          <p:spPr>
            <a:xfrm rot="18171840">
              <a:off x="1943204" y="3612556"/>
              <a:ext cx="827607" cy="208840"/>
            </a:xfrm>
            <a:custGeom>
              <a:avLst/>
              <a:gdLst>
                <a:gd name="connsiteX0" fmla="*/ 0 w 660766"/>
                <a:gd name="connsiteY0" fmla="*/ 145977 h 145977"/>
                <a:gd name="connsiteX1" fmla="*/ 351837 w 660766"/>
                <a:gd name="connsiteY1" fmla="*/ 108 h 145977"/>
                <a:gd name="connsiteX2" fmla="*/ 660766 w 660766"/>
                <a:gd name="connsiteY2" fmla="*/ 120236 h 145977"/>
                <a:gd name="connsiteX0" fmla="*/ 0 w 976859"/>
                <a:gd name="connsiteY0" fmla="*/ 146664 h 146664"/>
                <a:gd name="connsiteX1" fmla="*/ 351837 w 976859"/>
                <a:gd name="connsiteY1" fmla="*/ 795 h 146664"/>
                <a:gd name="connsiteX2" fmla="*/ 976859 w 976859"/>
                <a:gd name="connsiteY2" fmla="*/ 84555 h 146664"/>
                <a:gd name="connsiteX0" fmla="*/ 0 w 874910"/>
                <a:gd name="connsiteY0" fmla="*/ 49581 h 93428"/>
                <a:gd name="connsiteX1" fmla="*/ 249888 w 874910"/>
                <a:gd name="connsiteY1" fmla="*/ 9668 h 93428"/>
                <a:gd name="connsiteX2" fmla="*/ 874910 w 874910"/>
                <a:gd name="connsiteY2" fmla="*/ 93428 h 93428"/>
                <a:gd name="connsiteX0" fmla="*/ 0 w 874910"/>
                <a:gd name="connsiteY0" fmla="*/ 55862 h 99709"/>
                <a:gd name="connsiteX1" fmla="*/ 420343 w 874910"/>
                <a:gd name="connsiteY1" fmla="*/ 6162 h 99709"/>
                <a:gd name="connsiteX2" fmla="*/ 874910 w 874910"/>
                <a:gd name="connsiteY2" fmla="*/ 99709 h 99709"/>
                <a:gd name="connsiteX0" fmla="*/ 0 w 874910"/>
                <a:gd name="connsiteY0" fmla="*/ 51385 h 95232"/>
                <a:gd name="connsiteX1" fmla="*/ 420343 w 874910"/>
                <a:gd name="connsiteY1" fmla="*/ 1685 h 95232"/>
                <a:gd name="connsiteX2" fmla="*/ 874910 w 874910"/>
                <a:gd name="connsiteY2" fmla="*/ 95232 h 95232"/>
                <a:gd name="connsiteX0" fmla="*/ 0 w 863805"/>
                <a:gd name="connsiteY0" fmla="*/ 13612 h 150148"/>
                <a:gd name="connsiteX1" fmla="*/ 409238 w 863805"/>
                <a:gd name="connsiteY1" fmla="*/ 56601 h 150148"/>
                <a:gd name="connsiteX2" fmla="*/ 863805 w 863805"/>
                <a:gd name="connsiteY2" fmla="*/ 150148 h 150148"/>
                <a:gd name="connsiteX0" fmla="*/ 0 w 863805"/>
                <a:gd name="connsiteY0" fmla="*/ 1417 h 137953"/>
                <a:gd name="connsiteX1" fmla="*/ 409238 w 863805"/>
                <a:gd name="connsiteY1" fmla="*/ 44406 h 137953"/>
                <a:gd name="connsiteX2" fmla="*/ 863805 w 863805"/>
                <a:gd name="connsiteY2" fmla="*/ 137953 h 137953"/>
                <a:gd name="connsiteX0" fmla="*/ 0 w 863805"/>
                <a:gd name="connsiteY0" fmla="*/ 2231 h 138767"/>
                <a:gd name="connsiteX1" fmla="*/ 406207 w 863805"/>
                <a:gd name="connsiteY1" fmla="*/ 31810 h 138767"/>
                <a:gd name="connsiteX2" fmla="*/ 863805 w 863805"/>
                <a:gd name="connsiteY2" fmla="*/ 138767 h 138767"/>
                <a:gd name="connsiteX0" fmla="*/ 0 w 652849"/>
                <a:gd name="connsiteY0" fmla="*/ 31234 h 61252"/>
                <a:gd name="connsiteX1" fmla="*/ 406207 w 652849"/>
                <a:gd name="connsiteY1" fmla="*/ 60813 h 61252"/>
                <a:gd name="connsiteX2" fmla="*/ 652849 w 652849"/>
                <a:gd name="connsiteY2" fmla="*/ 0 h 61252"/>
                <a:gd name="connsiteX0" fmla="*/ 0 w 652849"/>
                <a:gd name="connsiteY0" fmla="*/ 31234 h 34974"/>
                <a:gd name="connsiteX1" fmla="*/ 314681 w 652849"/>
                <a:gd name="connsiteY1" fmla="*/ 33909 h 34974"/>
                <a:gd name="connsiteX2" fmla="*/ 652849 w 652849"/>
                <a:gd name="connsiteY2" fmla="*/ 0 h 34974"/>
                <a:gd name="connsiteX0" fmla="*/ 0 w 652849"/>
                <a:gd name="connsiteY0" fmla="*/ 31234 h 31234"/>
                <a:gd name="connsiteX1" fmla="*/ 652849 w 652849"/>
                <a:gd name="connsiteY1" fmla="*/ 0 h 3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49" h="31234">
                  <a:moveTo>
                    <a:pt x="0" y="31234"/>
                  </a:moveTo>
                  <a:lnTo>
                    <a:pt x="652849" y="0"/>
                  </a:lnTo>
                </a:path>
              </a:pathLst>
            </a:custGeom>
            <a:ln w="12700" cmpd="sng">
              <a:solidFill>
                <a:schemeClr val="tx1">
                  <a:lumMod val="75000"/>
                </a:schemeClr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331933" y="3343430"/>
              <a:ext cx="10656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REST or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RPC request</a:t>
              </a:r>
              <a:endParaRPr lang="en-US" sz="12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1431027" y="4413732"/>
              <a:ext cx="9224986" cy="484037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864453 h 993756"/>
                <a:gd name="connsiteX1" fmla="*/ 1819253 w 9224986"/>
                <a:gd name="connsiteY1" fmla="*/ 821550 h 993756"/>
                <a:gd name="connsiteX2" fmla="*/ 2986321 w 9224986"/>
                <a:gd name="connsiteY2" fmla="*/ 521231 h 993756"/>
                <a:gd name="connsiteX3" fmla="*/ 4519404 w 9224986"/>
                <a:gd name="connsiteY3" fmla="*/ 493123 h 993756"/>
                <a:gd name="connsiteX4" fmla="*/ 6049875 w 9224986"/>
                <a:gd name="connsiteY4" fmla="*/ 6398 h 993756"/>
                <a:gd name="connsiteX5" fmla="*/ 7216943 w 9224986"/>
                <a:gd name="connsiteY5" fmla="*/ 890194 h 993756"/>
                <a:gd name="connsiteX6" fmla="*/ 9224986 w 9224986"/>
                <a:gd name="connsiteY6" fmla="*/ 976000 h 993756"/>
                <a:gd name="connsiteX0" fmla="*/ 0 w 9224986"/>
                <a:gd name="connsiteY0" fmla="*/ 380229 h 509532"/>
                <a:gd name="connsiteX1" fmla="*/ 1819253 w 9224986"/>
                <a:gd name="connsiteY1" fmla="*/ 337326 h 509532"/>
                <a:gd name="connsiteX2" fmla="*/ 2986321 w 9224986"/>
                <a:gd name="connsiteY2" fmla="*/ 37007 h 509532"/>
                <a:gd name="connsiteX3" fmla="*/ 4519404 w 9224986"/>
                <a:gd name="connsiteY3" fmla="*/ 8899 h 509532"/>
                <a:gd name="connsiteX4" fmla="*/ 6151110 w 9224986"/>
                <a:gd name="connsiteY4" fmla="*/ 74311 h 509532"/>
                <a:gd name="connsiteX5" fmla="*/ 7216943 w 9224986"/>
                <a:gd name="connsiteY5" fmla="*/ 405970 h 509532"/>
                <a:gd name="connsiteX6" fmla="*/ 9224986 w 9224986"/>
                <a:gd name="connsiteY6" fmla="*/ 491776 h 509532"/>
                <a:gd name="connsiteX0" fmla="*/ 0 w 9224986"/>
                <a:gd name="connsiteY0" fmla="*/ 411613 h 682058"/>
                <a:gd name="connsiteX1" fmla="*/ 1819253 w 9224986"/>
                <a:gd name="connsiteY1" fmla="*/ 368710 h 682058"/>
                <a:gd name="connsiteX2" fmla="*/ 2875882 w 9224986"/>
                <a:gd name="connsiteY2" fmla="*/ 675741 h 682058"/>
                <a:gd name="connsiteX3" fmla="*/ 4519404 w 9224986"/>
                <a:gd name="connsiteY3" fmla="*/ 40283 h 682058"/>
                <a:gd name="connsiteX4" fmla="*/ 6151110 w 9224986"/>
                <a:gd name="connsiteY4" fmla="*/ 105695 h 682058"/>
                <a:gd name="connsiteX5" fmla="*/ 7216943 w 9224986"/>
                <a:gd name="connsiteY5" fmla="*/ 437354 h 682058"/>
                <a:gd name="connsiteX6" fmla="*/ 9224986 w 9224986"/>
                <a:gd name="connsiteY6" fmla="*/ 523160 h 682058"/>
                <a:gd name="connsiteX0" fmla="*/ 0 w 9224986"/>
                <a:gd name="connsiteY0" fmla="*/ 317630 h 773761"/>
                <a:gd name="connsiteX1" fmla="*/ 1819253 w 9224986"/>
                <a:gd name="connsiteY1" fmla="*/ 274727 h 773761"/>
                <a:gd name="connsiteX2" fmla="*/ 2875882 w 9224986"/>
                <a:gd name="connsiteY2" fmla="*/ 581758 h 773761"/>
                <a:gd name="connsiteX3" fmla="*/ 4408965 w 9224986"/>
                <a:gd name="connsiteY3" fmla="*/ 746898 h 773761"/>
                <a:gd name="connsiteX4" fmla="*/ 6151110 w 9224986"/>
                <a:gd name="connsiteY4" fmla="*/ 11712 h 773761"/>
                <a:gd name="connsiteX5" fmla="*/ 7216943 w 9224986"/>
                <a:gd name="connsiteY5" fmla="*/ 343371 h 773761"/>
                <a:gd name="connsiteX6" fmla="*/ 9224986 w 9224986"/>
                <a:gd name="connsiteY6" fmla="*/ 429177 h 773761"/>
                <a:gd name="connsiteX0" fmla="*/ 0 w 9224986"/>
                <a:gd name="connsiteY0" fmla="*/ 54682 h 484037"/>
                <a:gd name="connsiteX1" fmla="*/ 1819253 w 9224986"/>
                <a:gd name="connsiteY1" fmla="*/ 11779 h 484037"/>
                <a:gd name="connsiteX2" fmla="*/ 2875882 w 9224986"/>
                <a:gd name="connsiteY2" fmla="*/ 318810 h 484037"/>
                <a:gd name="connsiteX3" fmla="*/ 4408965 w 9224986"/>
                <a:gd name="connsiteY3" fmla="*/ 483950 h 484037"/>
                <a:gd name="connsiteX4" fmla="*/ 6003858 w 9224986"/>
                <a:gd name="connsiteY4" fmla="*/ 337710 h 484037"/>
                <a:gd name="connsiteX5" fmla="*/ 7216943 w 9224986"/>
                <a:gd name="connsiteY5" fmla="*/ 80423 h 484037"/>
                <a:gd name="connsiteX6" fmla="*/ 9224986 w 9224986"/>
                <a:gd name="connsiteY6" fmla="*/ 166229 h 4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4986" h="484037">
                  <a:moveTo>
                    <a:pt x="0" y="54682"/>
                  </a:moveTo>
                  <a:cubicBezTo>
                    <a:pt x="660766" y="61832"/>
                    <a:pt x="1339939" y="-32242"/>
                    <a:pt x="1819253" y="11779"/>
                  </a:cubicBezTo>
                  <a:cubicBezTo>
                    <a:pt x="2298567" y="55800"/>
                    <a:pt x="2444263" y="240115"/>
                    <a:pt x="2875882" y="318810"/>
                  </a:cubicBezTo>
                  <a:cubicBezTo>
                    <a:pt x="3307501" y="397505"/>
                    <a:pt x="3887636" y="480800"/>
                    <a:pt x="4408965" y="483950"/>
                  </a:cubicBezTo>
                  <a:cubicBezTo>
                    <a:pt x="4930294" y="487100"/>
                    <a:pt x="5535862" y="404964"/>
                    <a:pt x="6003858" y="337710"/>
                  </a:cubicBezTo>
                  <a:cubicBezTo>
                    <a:pt x="6471854" y="270456"/>
                    <a:pt x="6687758" y="-81177"/>
                    <a:pt x="7216943" y="80423"/>
                  </a:cubicBezTo>
                  <a:cubicBezTo>
                    <a:pt x="7746128" y="242023"/>
                    <a:pt x="9224986" y="166229"/>
                    <a:pt x="9224986" y="166229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1583427" y="4517663"/>
              <a:ext cx="9224986" cy="1199611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864453 h 993756"/>
                <a:gd name="connsiteX1" fmla="*/ 1819253 w 9224986"/>
                <a:gd name="connsiteY1" fmla="*/ 821550 h 993756"/>
                <a:gd name="connsiteX2" fmla="*/ 2986321 w 9224986"/>
                <a:gd name="connsiteY2" fmla="*/ 521231 h 993756"/>
                <a:gd name="connsiteX3" fmla="*/ 4519404 w 9224986"/>
                <a:gd name="connsiteY3" fmla="*/ 493123 h 993756"/>
                <a:gd name="connsiteX4" fmla="*/ 6049875 w 9224986"/>
                <a:gd name="connsiteY4" fmla="*/ 6398 h 993756"/>
                <a:gd name="connsiteX5" fmla="*/ 7216943 w 9224986"/>
                <a:gd name="connsiteY5" fmla="*/ 890194 h 993756"/>
                <a:gd name="connsiteX6" fmla="*/ 9224986 w 9224986"/>
                <a:gd name="connsiteY6" fmla="*/ 976000 h 993756"/>
                <a:gd name="connsiteX0" fmla="*/ 0 w 9224986"/>
                <a:gd name="connsiteY0" fmla="*/ 380229 h 509532"/>
                <a:gd name="connsiteX1" fmla="*/ 1819253 w 9224986"/>
                <a:gd name="connsiteY1" fmla="*/ 337326 h 509532"/>
                <a:gd name="connsiteX2" fmla="*/ 2986321 w 9224986"/>
                <a:gd name="connsiteY2" fmla="*/ 37007 h 509532"/>
                <a:gd name="connsiteX3" fmla="*/ 4519404 w 9224986"/>
                <a:gd name="connsiteY3" fmla="*/ 8899 h 509532"/>
                <a:gd name="connsiteX4" fmla="*/ 6151110 w 9224986"/>
                <a:gd name="connsiteY4" fmla="*/ 74311 h 509532"/>
                <a:gd name="connsiteX5" fmla="*/ 7216943 w 9224986"/>
                <a:gd name="connsiteY5" fmla="*/ 405970 h 509532"/>
                <a:gd name="connsiteX6" fmla="*/ 9224986 w 9224986"/>
                <a:gd name="connsiteY6" fmla="*/ 491776 h 509532"/>
                <a:gd name="connsiteX0" fmla="*/ 0 w 9224986"/>
                <a:gd name="connsiteY0" fmla="*/ 411613 h 682058"/>
                <a:gd name="connsiteX1" fmla="*/ 1819253 w 9224986"/>
                <a:gd name="connsiteY1" fmla="*/ 368710 h 682058"/>
                <a:gd name="connsiteX2" fmla="*/ 2875882 w 9224986"/>
                <a:gd name="connsiteY2" fmla="*/ 675741 h 682058"/>
                <a:gd name="connsiteX3" fmla="*/ 4519404 w 9224986"/>
                <a:gd name="connsiteY3" fmla="*/ 40283 h 682058"/>
                <a:gd name="connsiteX4" fmla="*/ 6151110 w 9224986"/>
                <a:gd name="connsiteY4" fmla="*/ 105695 h 682058"/>
                <a:gd name="connsiteX5" fmla="*/ 7216943 w 9224986"/>
                <a:gd name="connsiteY5" fmla="*/ 437354 h 682058"/>
                <a:gd name="connsiteX6" fmla="*/ 9224986 w 9224986"/>
                <a:gd name="connsiteY6" fmla="*/ 523160 h 682058"/>
                <a:gd name="connsiteX0" fmla="*/ 0 w 9224986"/>
                <a:gd name="connsiteY0" fmla="*/ 317630 h 773761"/>
                <a:gd name="connsiteX1" fmla="*/ 1819253 w 9224986"/>
                <a:gd name="connsiteY1" fmla="*/ 274727 h 773761"/>
                <a:gd name="connsiteX2" fmla="*/ 2875882 w 9224986"/>
                <a:gd name="connsiteY2" fmla="*/ 581758 h 773761"/>
                <a:gd name="connsiteX3" fmla="*/ 4408965 w 9224986"/>
                <a:gd name="connsiteY3" fmla="*/ 746898 h 773761"/>
                <a:gd name="connsiteX4" fmla="*/ 6151110 w 9224986"/>
                <a:gd name="connsiteY4" fmla="*/ 11712 h 773761"/>
                <a:gd name="connsiteX5" fmla="*/ 7216943 w 9224986"/>
                <a:gd name="connsiteY5" fmla="*/ 343371 h 773761"/>
                <a:gd name="connsiteX6" fmla="*/ 9224986 w 9224986"/>
                <a:gd name="connsiteY6" fmla="*/ 429177 h 773761"/>
                <a:gd name="connsiteX0" fmla="*/ 0 w 9224986"/>
                <a:gd name="connsiteY0" fmla="*/ 54682 h 484037"/>
                <a:gd name="connsiteX1" fmla="*/ 1819253 w 9224986"/>
                <a:gd name="connsiteY1" fmla="*/ 11779 h 484037"/>
                <a:gd name="connsiteX2" fmla="*/ 2875882 w 9224986"/>
                <a:gd name="connsiteY2" fmla="*/ 318810 h 484037"/>
                <a:gd name="connsiteX3" fmla="*/ 4408965 w 9224986"/>
                <a:gd name="connsiteY3" fmla="*/ 483950 h 484037"/>
                <a:gd name="connsiteX4" fmla="*/ 6003858 w 9224986"/>
                <a:gd name="connsiteY4" fmla="*/ 337710 h 484037"/>
                <a:gd name="connsiteX5" fmla="*/ 7216943 w 9224986"/>
                <a:gd name="connsiteY5" fmla="*/ 80423 h 484037"/>
                <a:gd name="connsiteX6" fmla="*/ 9224986 w 9224986"/>
                <a:gd name="connsiteY6" fmla="*/ 166229 h 484037"/>
                <a:gd name="connsiteX0" fmla="*/ 0 w 9224986"/>
                <a:gd name="connsiteY0" fmla="*/ 103151 h 1071401"/>
                <a:gd name="connsiteX1" fmla="*/ 1819253 w 9224986"/>
                <a:gd name="connsiteY1" fmla="*/ 60248 h 1071401"/>
                <a:gd name="connsiteX2" fmla="*/ 2649393 w 9224986"/>
                <a:gd name="connsiteY2" fmla="*/ 1062989 h 1071401"/>
                <a:gd name="connsiteX3" fmla="*/ 4408965 w 9224986"/>
                <a:gd name="connsiteY3" fmla="*/ 532419 h 1071401"/>
                <a:gd name="connsiteX4" fmla="*/ 6003858 w 9224986"/>
                <a:gd name="connsiteY4" fmla="*/ 386179 h 1071401"/>
                <a:gd name="connsiteX5" fmla="*/ 7216943 w 9224986"/>
                <a:gd name="connsiteY5" fmla="*/ 128892 h 1071401"/>
                <a:gd name="connsiteX6" fmla="*/ 9224986 w 9224986"/>
                <a:gd name="connsiteY6" fmla="*/ 214698 h 1071401"/>
                <a:gd name="connsiteX0" fmla="*/ 0 w 9224986"/>
                <a:gd name="connsiteY0" fmla="*/ 103151 h 1224116"/>
                <a:gd name="connsiteX1" fmla="*/ 1819253 w 9224986"/>
                <a:gd name="connsiteY1" fmla="*/ 60248 h 1224116"/>
                <a:gd name="connsiteX2" fmla="*/ 2649393 w 9224986"/>
                <a:gd name="connsiteY2" fmla="*/ 1062989 h 1224116"/>
                <a:gd name="connsiteX3" fmla="*/ 4271453 w 9224986"/>
                <a:gd name="connsiteY3" fmla="*/ 1155322 h 1224116"/>
                <a:gd name="connsiteX4" fmla="*/ 6003858 w 9224986"/>
                <a:gd name="connsiteY4" fmla="*/ 386179 h 1224116"/>
                <a:gd name="connsiteX5" fmla="*/ 7216943 w 9224986"/>
                <a:gd name="connsiteY5" fmla="*/ 128892 h 1224116"/>
                <a:gd name="connsiteX6" fmla="*/ 9224986 w 9224986"/>
                <a:gd name="connsiteY6" fmla="*/ 214698 h 1224116"/>
                <a:gd name="connsiteX0" fmla="*/ 0 w 9224986"/>
                <a:gd name="connsiteY0" fmla="*/ 103151 h 1199611"/>
                <a:gd name="connsiteX1" fmla="*/ 1819253 w 9224986"/>
                <a:gd name="connsiteY1" fmla="*/ 60248 h 1199611"/>
                <a:gd name="connsiteX2" fmla="*/ 2649393 w 9224986"/>
                <a:gd name="connsiteY2" fmla="*/ 1062989 h 1199611"/>
                <a:gd name="connsiteX3" fmla="*/ 4271453 w 9224986"/>
                <a:gd name="connsiteY3" fmla="*/ 1155322 h 1199611"/>
                <a:gd name="connsiteX4" fmla="*/ 5922969 w 9224986"/>
                <a:gd name="connsiteY4" fmla="*/ 1106158 h 1199611"/>
                <a:gd name="connsiteX5" fmla="*/ 7216943 w 9224986"/>
                <a:gd name="connsiteY5" fmla="*/ 128892 h 1199611"/>
                <a:gd name="connsiteX6" fmla="*/ 9224986 w 9224986"/>
                <a:gd name="connsiteY6" fmla="*/ 214698 h 119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4986" h="1199611">
                  <a:moveTo>
                    <a:pt x="0" y="103151"/>
                  </a:moveTo>
                  <a:cubicBezTo>
                    <a:pt x="660766" y="110301"/>
                    <a:pt x="1377688" y="-99725"/>
                    <a:pt x="1819253" y="60248"/>
                  </a:cubicBezTo>
                  <a:cubicBezTo>
                    <a:pt x="2260818" y="220221"/>
                    <a:pt x="2240693" y="880477"/>
                    <a:pt x="2649393" y="1062989"/>
                  </a:cubicBezTo>
                  <a:cubicBezTo>
                    <a:pt x="3058093" y="1245501"/>
                    <a:pt x="3725857" y="1148127"/>
                    <a:pt x="4271453" y="1155322"/>
                  </a:cubicBezTo>
                  <a:cubicBezTo>
                    <a:pt x="4817049" y="1162517"/>
                    <a:pt x="5432054" y="1277230"/>
                    <a:pt x="5922969" y="1106158"/>
                  </a:cubicBezTo>
                  <a:cubicBezTo>
                    <a:pt x="6413884" y="935086"/>
                    <a:pt x="6687758" y="-32708"/>
                    <a:pt x="7216943" y="128892"/>
                  </a:cubicBezTo>
                  <a:cubicBezTo>
                    <a:pt x="7746128" y="290492"/>
                    <a:pt x="9224986" y="214698"/>
                    <a:pt x="9224986" y="214698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288833" y="2418654"/>
            <a:ext cx="1874593" cy="361689"/>
            <a:chOff x="6182613" y="2316884"/>
            <a:chExt cx="1267931" cy="361689"/>
          </a:xfrm>
        </p:grpSpPr>
        <p:grpSp>
          <p:nvGrpSpPr>
            <p:cNvPr id="178" name="Group 177"/>
            <p:cNvGrpSpPr/>
            <p:nvPr/>
          </p:nvGrpSpPr>
          <p:grpSpPr>
            <a:xfrm>
              <a:off x="6182613" y="2316884"/>
              <a:ext cx="1264560" cy="360852"/>
              <a:chOff x="768764" y="2808804"/>
              <a:chExt cx="1759030" cy="468038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768764" y="2808804"/>
                <a:ext cx="1759030" cy="4680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36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44546A"/>
                  </a:solidFill>
                  <a:latin typeface="Calibri"/>
                </a:endParaRPr>
              </a:p>
            </p:txBody>
          </p:sp>
        </p:grpSp>
        <p:sp>
          <p:nvSpPr>
            <p:cNvPr id="179" name="Rounded Rectangle 4"/>
            <p:cNvSpPr/>
            <p:nvPr/>
          </p:nvSpPr>
          <p:spPr>
            <a:xfrm>
              <a:off x="6195916" y="2323633"/>
              <a:ext cx="125462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Flow Balancer Service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32" name="Can 231"/>
          <p:cNvSpPr/>
          <p:nvPr/>
        </p:nvSpPr>
        <p:spPr>
          <a:xfrm>
            <a:off x="7517914" y="2320045"/>
            <a:ext cx="782362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522152" y="2531828"/>
            <a:ext cx="791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Collector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38" name="Straight Arrow Connector 237"/>
          <p:cNvCxnSpPr>
            <a:stCxn id="232" idx="2"/>
          </p:cNvCxnSpPr>
          <p:nvPr/>
        </p:nvCxnSpPr>
        <p:spPr>
          <a:xfrm flipH="1" flipV="1">
            <a:off x="7169586" y="2567560"/>
            <a:ext cx="348328" cy="51802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5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95" y="100752"/>
            <a:ext cx="11418795" cy="7610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b="0" dirty="0" smtClean="0">
                <a:solidFill>
                  <a:schemeClr val="tx1"/>
                </a:solidFill>
              </a:rPr>
              <a:t>DC Planes Reference </a:t>
            </a:r>
            <a:r>
              <a:rPr lang="mr-IN" sz="3200" b="0" dirty="0" smtClean="0">
                <a:solidFill>
                  <a:schemeClr val="tx1"/>
                </a:solidFill>
              </a:rPr>
              <a:t>–</a:t>
            </a:r>
            <a:r>
              <a:rPr lang="en-US" sz="3200" b="0" dirty="0" smtClean="0">
                <a:solidFill>
                  <a:schemeClr val="tx1"/>
                </a:solidFill>
              </a:rPr>
              <a:t> and </a:t>
            </a:r>
            <a:r>
              <a:rPr lang="en-US" sz="3200" b="0" dirty="0" err="1" smtClean="0">
                <a:solidFill>
                  <a:schemeClr val="tx1"/>
                </a:solidFill>
              </a:rPr>
              <a:t>Anycast</a:t>
            </a:r>
            <a:r>
              <a:rPr lang="en-US" sz="3200" b="0" dirty="0" smtClean="0">
                <a:solidFill>
                  <a:schemeClr val="tx1"/>
                </a:solidFill>
              </a:rPr>
              <a:t> SID</a:t>
            </a:r>
            <a:endParaRPr lang="en-US" sz="3200" b="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74" y="1126976"/>
            <a:ext cx="6756473" cy="5330743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502103" y="819199"/>
            <a:ext cx="57298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Anycast</a:t>
            </a:r>
            <a:r>
              <a:rPr lang="en-US" sz="1600" dirty="0" smtClean="0">
                <a:solidFill>
                  <a:schemeClr val="tx2"/>
                </a:solidFill>
              </a:rPr>
              <a:t>-SID across all or a subset of Spine nodes per plane</a:t>
            </a:r>
          </a:p>
          <a:p>
            <a:r>
              <a:rPr lang="en-US" sz="1600" dirty="0" smtClean="0">
                <a:solidFill>
                  <a:schemeClr val="tx2"/>
                </a:solidFill>
              </a:rPr>
              <a:t>Example Application use case: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Reads – no steering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Writes – load balance across DC shards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0199583" y="1665504"/>
            <a:ext cx="974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20003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178" name="Straight Arrow Connector 177"/>
          <p:cNvCxnSpPr/>
          <p:nvPr/>
        </p:nvCxnSpPr>
        <p:spPr>
          <a:xfrm flipV="1">
            <a:off x="9589183" y="1845243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9761273" y="1377417"/>
            <a:ext cx="974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20002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 flipV="1">
            <a:off x="9150873" y="1557156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9396802" y="1087596"/>
            <a:ext cx="974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20001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8786402" y="1267335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Rectangle 235"/>
          <p:cNvSpPr/>
          <p:nvPr/>
        </p:nvSpPr>
        <p:spPr>
          <a:xfrm>
            <a:off x="8968337" y="819199"/>
            <a:ext cx="18726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2"/>
                </a:solidFill>
              </a:rPr>
              <a:t>Anycast</a:t>
            </a:r>
            <a:r>
              <a:rPr lang="en-US" sz="1400" dirty="0" smtClean="0">
                <a:solidFill>
                  <a:schemeClr val="tx2"/>
                </a:solidFill>
              </a:rPr>
              <a:t> SID 20000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38" name="Straight Arrow Connector 237"/>
          <p:cNvCxnSpPr/>
          <p:nvPr/>
        </p:nvCxnSpPr>
        <p:spPr>
          <a:xfrm flipV="1">
            <a:off x="8357937" y="998938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1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 205"/>
          <p:cNvSpPr/>
          <p:nvPr/>
        </p:nvSpPr>
        <p:spPr>
          <a:xfrm>
            <a:off x="4007700" y="1114402"/>
            <a:ext cx="2273191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rgbClr val="B64A4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err="1" smtClean="0"/>
              <a:t>Microservices</a:t>
            </a:r>
            <a:r>
              <a:rPr lang="en-US" sz="3400" b="0" dirty="0" smtClean="0"/>
              <a:t>, API GW, and Host Networking</a:t>
            </a:r>
            <a:endParaRPr lang="en-US" sz="34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1" name="TextBox 340"/>
          <p:cNvSpPr txBox="1"/>
          <p:nvPr/>
        </p:nvSpPr>
        <p:spPr>
          <a:xfrm>
            <a:off x="8186060" y="3102253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5921064" y="3118475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54" idx="1"/>
            <a:endCxn id="136" idx="3"/>
          </p:cNvCxnSpPr>
          <p:nvPr/>
        </p:nvCxnSpPr>
        <p:spPr>
          <a:xfrm flipH="1" flipV="1">
            <a:off x="2795659" y="4354076"/>
            <a:ext cx="647526" cy="531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endCxn id="158" idx="1"/>
          </p:cNvCxnSpPr>
          <p:nvPr/>
        </p:nvCxnSpPr>
        <p:spPr>
          <a:xfrm flipV="1">
            <a:off x="7638704" y="4366496"/>
            <a:ext cx="452492" cy="125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8856942" y="4476311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1627771" y="4444350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297000" y="5104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 (</a:t>
            </a:r>
            <a:r>
              <a:rPr lang="en-US" sz="1400" dirty="0" err="1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Dockerized</a:t>
            </a:r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40741" y="3544225"/>
            <a:ext cx="4211977" cy="1882669"/>
            <a:chOff x="3440741" y="3544225"/>
            <a:chExt cx="5573863" cy="2376927"/>
          </a:xfrm>
        </p:grpSpPr>
        <p:grpSp>
          <p:nvGrpSpPr>
            <p:cNvPr id="141" name="Group 140"/>
            <p:cNvGrpSpPr/>
            <p:nvPr/>
          </p:nvGrpSpPr>
          <p:grpSpPr>
            <a:xfrm>
              <a:off x="5960741" y="3678298"/>
              <a:ext cx="493148" cy="388463"/>
              <a:chOff x="4460682" y="1494845"/>
              <a:chExt cx="365760" cy="365760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460682" y="1571951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S0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4630935" y="3786509"/>
              <a:ext cx="493148" cy="388463"/>
              <a:chOff x="4460682" y="1494845"/>
              <a:chExt cx="365760" cy="365760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460682" y="1571951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L4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48" name="Straight Connector 147"/>
            <p:cNvCxnSpPr/>
            <p:nvPr/>
          </p:nvCxnSpPr>
          <p:spPr>
            <a:xfrm flipH="1">
              <a:off x="5124083" y="3872530"/>
              <a:ext cx="836657" cy="10821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/>
            <p:cNvGrpSpPr/>
            <p:nvPr/>
          </p:nvGrpSpPr>
          <p:grpSpPr>
            <a:xfrm>
              <a:off x="4630935" y="4252668"/>
              <a:ext cx="493148" cy="388463"/>
              <a:chOff x="4460682" y="1494845"/>
              <a:chExt cx="365760" cy="365760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L5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3443972" y="4434699"/>
              <a:ext cx="474796" cy="468267"/>
              <a:chOff x="4442055" y="1501973"/>
              <a:chExt cx="365762" cy="372516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442057" y="1501973"/>
                <a:ext cx="365760" cy="3168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ToR100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55" name="Straight Connector 154"/>
            <p:cNvCxnSpPr/>
            <p:nvPr/>
          </p:nvCxnSpPr>
          <p:spPr>
            <a:xfrm flipH="1">
              <a:off x="3918765" y="4118083"/>
              <a:ext cx="784390" cy="54007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3918768" y="4440350"/>
              <a:ext cx="712167" cy="25699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4630935" y="4731405"/>
              <a:ext cx="493148" cy="388463"/>
              <a:chOff x="4460682" y="1494845"/>
              <a:chExt cx="365760" cy="365760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L32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4630935" y="5293263"/>
              <a:ext cx="493148" cy="388463"/>
              <a:chOff x="4460682" y="1494845"/>
              <a:chExt cx="365760" cy="365760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4460682" y="1590386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L33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80" name="Straight Connector 179"/>
            <p:cNvCxnSpPr/>
            <p:nvPr/>
          </p:nvCxnSpPr>
          <p:spPr>
            <a:xfrm>
              <a:off x="3918765" y="4673083"/>
              <a:ext cx="712170" cy="25255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3918768" y="4724666"/>
              <a:ext cx="712167" cy="76282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/>
            <p:cNvGrpSpPr/>
            <p:nvPr/>
          </p:nvGrpSpPr>
          <p:grpSpPr>
            <a:xfrm>
              <a:off x="5960741" y="4214543"/>
              <a:ext cx="493148" cy="388463"/>
              <a:chOff x="4460682" y="1494845"/>
              <a:chExt cx="365760" cy="365760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S1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960741" y="4780985"/>
              <a:ext cx="493148" cy="388463"/>
              <a:chOff x="4460682" y="1502161"/>
              <a:chExt cx="365760" cy="365760"/>
            </a:xfrm>
          </p:grpSpPr>
          <p:sp>
            <p:nvSpPr>
              <p:cNvPr id="186" name="Oval 185"/>
              <p:cNvSpPr/>
              <p:nvPr/>
            </p:nvSpPr>
            <p:spPr>
              <a:xfrm>
                <a:off x="4460682" y="1502161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4460682" y="1591557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S2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5936559" y="5404998"/>
              <a:ext cx="550954" cy="388463"/>
              <a:chOff x="4437977" y="1494845"/>
              <a:chExt cx="408634" cy="365760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4437977" y="1603846"/>
                <a:ext cx="408634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S3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91" name="Straight Connector 190"/>
            <p:cNvCxnSpPr/>
            <p:nvPr/>
          </p:nvCxnSpPr>
          <p:spPr>
            <a:xfrm flipH="1" flipV="1">
              <a:off x="5124083" y="3980740"/>
              <a:ext cx="836657" cy="42148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 flipV="1">
              <a:off x="5124083" y="3980740"/>
              <a:ext cx="836657" cy="99447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5124083" y="3980740"/>
              <a:ext cx="812475" cy="166229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 flipV="1">
              <a:off x="5124083" y="4446900"/>
              <a:ext cx="812475" cy="119613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5124083" y="3858225"/>
              <a:ext cx="836657" cy="58867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5124083" y="4402225"/>
              <a:ext cx="836657" cy="4467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5124083" y="4446900"/>
              <a:ext cx="836657" cy="52831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5124083" y="3858225"/>
              <a:ext cx="836657" cy="106741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flipH="1">
              <a:off x="5124083" y="4402225"/>
              <a:ext cx="836657" cy="52341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flipH="1" flipV="1">
              <a:off x="5124083" y="4925637"/>
              <a:ext cx="836657" cy="4303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124083" y="4925637"/>
              <a:ext cx="812475" cy="71740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5124083" y="3872530"/>
              <a:ext cx="836657" cy="164980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H="1">
              <a:off x="5124083" y="4402225"/>
              <a:ext cx="836657" cy="11201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5124083" y="4968668"/>
              <a:ext cx="836657" cy="55366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 flipV="1">
              <a:off x="5124083" y="5487471"/>
              <a:ext cx="812475" cy="12073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/>
            <p:cNvGrpSpPr/>
            <p:nvPr/>
          </p:nvGrpSpPr>
          <p:grpSpPr>
            <a:xfrm>
              <a:off x="7337311" y="3786509"/>
              <a:ext cx="493148" cy="388463"/>
              <a:chOff x="4460682" y="1494845"/>
              <a:chExt cx="365760" cy="36576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6" name="TextBox 285"/>
              <p:cNvSpPr txBox="1"/>
              <p:nvPr/>
            </p:nvSpPr>
            <p:spPr>
              <a:xfrm>
                <a:off x="4460682" y="1571951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L6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6453889" y="3872530"/>
              <a:ext cx="883422" cy="13052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/>
            <p:cNvGrpSpPr/>
            <p:nvPr/>
          </p:nvGrpSpPr>
          <p:grpSpPr>
            <a:xfrm>
              <a:off x="7337311" y="4252668"/>
              <a:ext cx="493148" cy="388463"/>
              <a:chOff x="4460682" y="1494845"/>
              <a:chExt cx="365760" cy="365760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L7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337311" y="4731405"/>
              <a:ext cx="493148" cy="388463"/>
              <a:chOff x="4460682" y="1494845"/>
              <a:chExt cx="365760" cy="365760"/>
            </a:xfrm>
          </p:grpSpPr>
          <p:sp>
            <p:nvSpPr>
              <p:cNvPr id="292" name="Oval 29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>
                <a:off x="4460682" y="1590386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L34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94" name="Group 293"/>
            <p:cNvGrpSpPr/>
            <p:nvPr/>
          </p:nvGrpSpPr>
          <p:grpSpPr>
            <a:xfrm>
              <a:off x="7337311" y="5293263"/>
              <a:ext cx="493148" cy="388463"/>
              <a:chOff x="4460682" y="1494845"/>
              <a:chExt cx="365760" cy="365760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L35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97" name="Straight Connector 296"/>
            <p:cNvCxnSpPr/>
            <p:nvPr/>
          </p:nvCxnSpPr>
          <p:spPr>
            <a:xfrm flipH="1" flipV="1">
              <a:off x="6453889" y="3872530"/>
              <a:ext cx="883422" cy="57437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6453889" y="3872530"/>
              <a:ext cx="883422" cy="109500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 flipV="1">
              <a:off x="6453889" y="3872530"/>
              <a:ext cx="883422" cy="168517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 flipV="1">
              <a:off x="6453889" y="4408775"/>
              <a:ext cx="883422" cy="114892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>
              <a:off x="6453889" y="4003058"/>
              <a:ext cx="883422" cy="40571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 flipV="1">
              <a:off x="6453889" y="4408775"/>
              <a:ext cx="883422" cy="3812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 flipV="1">
              <a:off x="6453889" y="4408775"/>
              <a:ext cx="883422" cy="55875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>
              <a:off x="6453889" y="4003058"/>
              <a:ext cx="883422" cy="97215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6453889" y="4482270"/>
              <a:ext cx="883422" cy="49294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>
              <a:off x="6453889" y="4925637"/>
              <a:ext cx="883422" cy="4958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H="1" flipV="1">
              <a:off x="6453889" y="4968668"/>
              <a:ext cx="883422" cy="58903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H="1">
              <a:off x="6487513" y="4003058"/>
              <a:ext cx="849798" cy="163998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>
              <a:off x="6487513" y="4482270"/>
              <a:ext cx="849798" cy="116076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H="1">
              <a:off x="6487513" y="4967533"/>
              <a:ext cx="849798" cy="6755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flipH="1">
              <a:off x="6487513" y="5522865"/>
              <a:ext cx="849798" cy="8533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/>
            <p:cNvGrpSpPr/>
            <p:nvPr/>
          </p:nvGrpSpPr>
          <p:grpSpPr>
            <a:xfrm>
              <a:off x="8522688" y="4367311"/>
              <a:ext cx="483505" cy="467288"/>
              <a:chOff x="4442055" y="1503898"/>
              <a:chExt cx="372471" cy="370591"/>
            </a:xfrm>
          </p:grpSpPr>
          <p:sp>
            <p:nvSpPr>
              <p:cNvPr id="320" name="Oval 319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4448766" y="1503898"/>
                <a:ext cx="365760" cy="3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ToR</a:t>
                </a:r>
                <a:endParaRPr lang="en-US" sz="8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200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330" name="Straight Connector 329"/>
            <p:cNvCxnSpPr/>
            <p:nvPr/>
          </p:nvCxnSpPr>
          <p:spPr>
            <a:xfrm flipV="1">
              <a:off x="7830459" y="4701419"/>
              <a:ext cx="692232" cy="82091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V="1">
              <a:off x="7830459" y="4662238"/>
              <a:ext cx="692229" cy="26339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7830459" y="4446900"/>
              <a:ext cx="692232" cy="25451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7758239" y="4118082"/>
              <a:ext cx="764449" cy="54415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Cloud 352"/>
            <p:cNvSpPr/>
            <p:nvPr/>
          </p:nvSpPr>
          <p:spPr>
            <a:xfrm rot="402459">
              <a:off x="3440741" y="3544225"/>
              <a:ext cx="5573863" cy="2376927"/>
            </a:xfrm>
            <a:prstGeom prst="cloud">
              <a:avLst/>
            </a:prstGeom>
            <a:solidFill>
              <a:srgbClr val="8EBCDC">
                <a:alpha val="37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1621926" y="3716002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8856942" y="3650027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74672" y="3581345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7872580" y="3603767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7724628" y="5124746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382" y="1728709"/>
            <a:ext cx="665880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rgbClr val="B64A47"/>
                </a:solidFill>
                <a:latin typeface="Calibri" charset="0"/>
                <a:ea typeface="Calibri" charset="0"/>
                <a:cs typeface="Calibri" charset="0"/>
              </a:rPr>
              <a:t>PNDA</a:t>
            </a:r>
            <a:endParaRPr lang="en-US" sz="1600" dirty="0">
              <a:solidFill>
                <a:srgbClr val="B64A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20441" y="3815736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37" name="Straight Connector 136"/>
          <p:cNvCxnSpPr>
            <a:endCxn id="356" idx="6"/>
          </p:cNvCxnSpPr>
          <p:nvPr/>
        </p:nvCxnSpPr>
        <p:spPr>
          <a:xfrm flipH="1" flipV="1">
            <a:off x="2164485" y="3994373"/>
            <a:ext cx="255956" cy="12079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350" idx="6"/>
          </p:cNvCxnSpPr>
          <p:nvPr/>
        </p:nvCxnSpPr>
        <p:spPr>
          <a:xfrm flipH="1">
            <a:off x="2170330" y="4638581"/>
            <a:ext cx="241402" cy="8414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8091196" y="3828156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59" name="Straight Connector 158"/>
          <p:cNvCxnSpPr>
            <a:endCxn id="359" idx="2"/>
          </p:cNvCxnSpPr>
          <p:nvPr/>
        </p:nvCxnSpPr>
        <p:spPr>
          <a:xfrm flipV="1">
            <a:off x="8466011" y="3928398"/>
            <a:ext cx="390931" cy="1336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27" idx="2"/>
          </p:cNvCxnSpPr>
          <p:nvPr/>
        </p:nvCxnSpPr>
        <p:spPr>
          <a:xfrm flipH="1" flipV="1">
            <a:off x="8466011" y="4673044"/>
            <a:ext cx="390931" cy="816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16200000">
            <a:off x="2163628" y="4222990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7808641" y="4224332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4823294" y="1150049"/>
            <a:ext cx="905615" cy="392500"/>
            <a:chOff x="768764" y="2808804"/>
            <a:chExt cx="1759030" cy="468038"/>
          </a:xfrm>
        </p:grpSpPr>
        <p:sp>
          <p:nvSpPr>
            <p:cNvPr id="164" name="Rounded Rectangle 16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5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800000"/>
                </a:solidFill>
                <a:latin typeface="Calibri"/>
              </a:endParaRPr>
            </a:p>
          </p:txBody>
        </p:sp>
      </p:grpSp>
      <p:sp>
        <p:nvSpPr>
          <p:cNvPr id="166" name="Rounded Rectangle 4"/>
          <p:cNvSpPr/>
          <p:nvPr/>
        </p:nvSpPr>
        <p:spPr>
          <a:xfrm>
            <a:off x="4709781" y="1116203"/>
            <a:ext cx="1158108" cy="48694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Path Selection Service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075143" y="1985651"/>
            <a:ext cx="769563" cy="353595"/>
            <a:chOff x="6182613" y="2316882"/>
            <a:chExt cx="1284606" cy="423614"/>
          </a:xfrm>
        </p:grpSpPr>
        <p:sp>
          <p:nvSpPr>
            <p:cNvPr id="168" name="Rounded Rectangle 16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9" name="Rounded Rectangle 4"/>
            <p:cNvSpPr/>
            <p:nvPr/>
          </p:nvSpPr>
          <p:spPr>
            <a:xfrm>
              <a:off x="6212591" y="2363932"/>
              <a:ext cx="1254628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Overlay Service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V="1">
            <a:off x="5918047" y="1924896"/>
            <a:ext cx="277345" cy="61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776722" y="1625357"/>
            <a:ext cx="275537" cy="6995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5313840" y="2393761"/>
            <a:ext cx="875427" cy="349030"/>
            <a:chOff x="6182613" y="2316882"/>
            <a:chExt cx="1284606" cy="423614"/>
          </a:xfrm>
        </p:grpSpPr>
        <p:sp>
          <p:nvSpPr>
            <p:cNvPr id="178" name="Rounded Rectangle 17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8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Service X</a:t>
              </a: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5981402" y="2270064"/>
            <a:ext cx="268357" cy="6918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282863" y="1581353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01" name="TextBox 200"/>
          <p:cNvSpPr txBox="1"/>
          <p:nvPr/>
        </p:nvSpPr>
        <p:spPr>
          <a:xfrm rot="16200000">
            <a:off x="4051431" y="2003658"/>
            <a:ext cx="818614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API GW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4682998" y="2110624"/>
            <a:ext cx="335083" cy="149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43490" y="1582624"/>
            <a:ext cx="173055" cy="1713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692178" y="2415887"/>
            <a:ext cx="491304" cy="16485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2870542" y="2624959"/>
            <a:ext cx="1337275" cy="139608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191770" y="1819860"/>
            <a:ext cx="80296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Voltron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6316853" y="971238"/>
            <a:ext cx="725510" cy="372578"/>
            <a:chOff x="6192468" y="2316884"/>
            <a:chExt cx="2890002" cy="372578"/>
          </a:xfrm>
        </p:grpSpPr>
        <p:grpSp>
          <p:nvGrpSpPr>
            <p:cNvPr id="209" name="Group 208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2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210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827235" y="2689338"/>
            <a:ext cx="725510" cy="372578"/>
            <a:chOff x="6192468" y="2316884"/>
            <a:chExt cx="2890002" cy="372578"/>
          </a:xfrm>
        </p:grpSpPr>
        <p:grpSp>
          <p:nvGrpSpPr>
            <p:cNvPr id="214" name="Group 21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6" name="Rounded Rectangle 21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21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XTC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219" name="TextBox 218"/>
          <p:cNvSpPr txBox="1"/>
          <p:nvPr/>
        </p:nvSpPr>
        <p:spPr>
          <a:xfrm>
            <a:off x="2911020" y="2950523"/>
            <a:ext cx="819960" cy="30777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REST API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0" name="Cloud 219"/>
          <p:cNvSpPr/>
          <p:nvPr/>
        </p:nvSpPr>
        <p:spPr>
          <a:xfrm rot="402459">
            <a:off x="5312119" y="5220183"/>
            <a:ext cx="2220804" cy="1283862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1" name="TextBox 220"/>
          <p:cNvSpPr txBox="1"/>
          <p:nvPr/>
        </p:nvSpPr>
        <p:spPr>
          <a:xfrm>
            <a:off x="6237246" y="5667897"/>
            <a:ext cx="661584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WAN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22" name="Straight Arrow Connector 221"/>
          <p:cNvCxnSpPr/>
          <p:nvPr/>
        </p:nvCxnSpPr>
        <p:spPr>
          <a:xfrm flipV="1">
            <a:off x="5771196" y="1317351"/>
            <a:ext cx="264594" cy="5826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V="1">
            <a:off x="6354580" y="1343816"/>
            <a:ext cx="180502" cy="1345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ounded Rectangle 227"/>
          <p:cNvSpPr/>
          <p:nvPr/>
        </p:nvSpPr>
        <p:spPr>
          <a:xfrm>
            <a:off x="4931757" y="1578190"/>
            <a:ext cx="757554" cy="353595"/>
          </a:xfrm>
          <a:prstGeom prst="roundRect">
            <a:avLst>
              <a:gd name="adj" fmla="val 10000"/>
            </a:avLst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29" name="Rounded Rectangle 4"/>
          <p:cNvSpPr/>
          <p:nvPr/>
        </p:nvSpPr>
        <p:spPr>
          <a:xfrm>
            <a:off x="4955920" y="1625357"/>
            <a:ext cx="751604" cy="29627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  <a:latin typeface="Calibri"/>
              </a:rPr>
              <a:t>LB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Service</a:t>
            </a:r>
          </a:p>
        </p:txBody>
      </p:sp>
      <p:cxnSp>
        <p:nvCxnSpPr>
          <p:cNvPr id="230" name="Straight Arrow Connector 229"/>
          <p:cNvCxnSpPr>
            <a:endCxn id="228" idx="1"/>
          </p:cNvCxnSpPr>
          <p:nvPr/>
        </p:nvCxnSpPr>
        <p:spPr>
          <a:xfrm flipV="1">
            <a:off x="4657854" y="1754988"/>
            <a:ext cx="273903" cy="14831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406703" y="1471469"/>
            <a:ext cx="2511391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Is the Overlay Service simply a BGP VPNv4/6 session with RR?</a:t>
            </a:r>
          </a:p>
          <a:p>
            <a:r>
              <a:rPr lang="en-US" sz="1400" dirty="0" err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GoBGP</a:t>
            </a:r>
            <a:r>
              <a:rPr lang="en-US" sz="1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EVPN, SR-BGP-LU, BMP</a:t>
            </a:r>
            <a:endParaRPr lang="en-US" sz="1400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73" y="3683740"/>
            <a:ext cx="333723" cy="33372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044" y="3680091"/>
            <a:ext cx="333723" cy="33372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53141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2684937"/>
            <a:ext cx="9509226" cy="726888"/>
          </a:xfrm>
        </p:spPr>
        <p:txBody>
          <a:bodyPr/>
          <a:lstStyle/>
          <a:p>
            <a:r>
              <a:rPr lang="en-US" sz="4800" b="0" dirty="0" smtClean="0"/>
              <a:t>SR and BGP Details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954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SR Control 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06399" y="942381"/>
            <a:ext cx="6136760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BGP Prefix SID </a:t>
            </a:r>
            <a:r>
              <a:rPr lang="mr-IN" dirty="0" smtClean="0"/>
              <a:t>–</a:t>
            </a:r>
            <a:r>
              <a:rPr lang="en-US" dirty="0" smtClean="0"/>
              <a:t> similar to IGP Prefix SID</a:t>
            </a:r>
          </a:p>
          <a:p>
            <a:pPr lvl="1"/>
            <a:r>
              <a:rPr lang="en-US" sz="2000" dirty="0" smtClean="0"/>
              <a:t>Advertised via BGP Labeled-Unicast (BGP-LU)</a:t>
            </a:r>
          </a:p>
          <a:p>
            <a:pPr lvl="1"/>
            <a:r>
              <a:rPr lang="en-US" sz="2000" dirty="0" smtClean="0"/>
              <a:t>SRGB Values</a:t>
            </a:r>
          </a:p>
          <a:p>
            <a:pPr lvl="1"/>
            <a:r>
              <a:rPr lang="en-US" sz="2000" dirty="0" smtClean="0"/>
              <a:t>ECMP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  <a:endCxn id="305" idx="6"/>
          </p:cNvCxnSpPr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69" name="TextBox 268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4" name="Straight Connector 273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8605521" y="444886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605521" y="440968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8605521" y="419435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533301" y="386553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6560829" y="5814026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301" name="Freeform 300"/>
          <p:cNvSpPr/>
          <p:nvPr/>
        </p:nvSpPr>
        <p:spPr>
          <a:xfrm flipV="1">
            <a:off x="5787706" y="5596794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04" name="TextBox 303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09" name="Straight Connector 308"/>
          <p:cNvCxnSpPr>
            <a:stCxn id="305" idx="2"/>
            <a:endCxn id="307" idx="6"/>
          </p:cNvCxnSpPr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8752116" y="2813789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10.1.1.200/32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100200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1" name="Straight Arrow Connector 310"/>
          <p:cNvCxnSpPr/>
          <p:nvPr/>
        </p:nvCxnSpPr>
        <p:spPr>
          <a:xfrm>
            <a:off x="9511119" y="3244676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3644662" y="2895276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10.1.1.100/32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100100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>
            <a:off x="4403665" y="3326163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833746" y="2240017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10.1.1.4/32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100004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5" name="Straight Arrow Connector 314"/>
          <p:cNvCxnSpPr/>
          <p:nvPr/>
        </p:nvCxnSpPr>
        <p:spPr>
          <a:xfrm>
            <a:off x="5592749" y="2670904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7225099" y="1740285"/>
            <a:ext cx="1962444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10.1.100.0/32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Anycast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110000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7" name="Straight Arrow Connector 316"/>
          <p:cNvCxnSpPr>
            <a:endCxn id="161" idx="0"/>
          </p:cNvCxnSpPr>
          <p:nvPr/>
        </p:nvCxnSpPr>
        <p:spPr>
          <a:xfrm flipH="1">
            <a:off x="6982377" y="2181711"/>
            <a:ext cx="940710" cy="1244037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endCxn id="210" idx="7"/>
          </p:cNvCxnSpPr>
          <p:nvPr/>
        </p:nvCxnSpPr>
        <p:spPr>
          <a:xfrm flipH="1">
            <a:off x="7156731" y="2181711"/>
            <a:ext cx="797649" cy="1837171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Freeform 319"/>
          <p:cNvSpPr/>
          <p:nvPr/>
        </p:nvSpPr>
        <p:spPr>
          <a:xfrm flipV="1">
            <a:off x="7156731" y="5574042"/>
            <a:ext cx="1055660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1" name="Freeform 320"/>
          <p:cNvSpPr/>
          <p:nvPr/>
        </p:nvSpPr>
        <p:spPr>
          <a:xfrm rot="1945783" flipV="1">
            <a:off x="4327605" y="5139392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2" name="Freeform 321"/>
          <p:cNvSpPr/>
          <p:nvPr/>
        </p:nvSpPr>
        <p:spPr>
          <a:xfrm rot="19365215" flipV="1">
            <a:off x="8722832" y="5030241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2006845" y="4691816"/>
            <a:ext cx="1366071" cy="64632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App, VM, or 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Container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BGP </a:t>
            </a:r>
            <a:r>
              <a:rPr lang="en-US" sz="3400" b="0" dirty="0" err="1" smtClean="0"/>
              <a:t>Config</a:t>
            </a:r>
            <a:endParaRPr lang="en-US" sz="3400" b="0" dirty="0">
              <a:solidFill>
                <a:schemeClr val="tx2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  <a:endCxn id="305" idx="6"/>
          </p:cNvCxnSpPr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69" name="TextBox 268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4" name="Straight Connector 273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8605521" y="444886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605521" y="440968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8605521" y="419435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533301" y="386553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6560829" y="5814026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301" name="Freeform 300"/>
          <p:cNvSpPr/>
          <p:nvPr/>
        </p:nvSpPr>
        <p:spPr>
          <a:xfrm flipV="1">
            <a:off x="5787706" y="5596794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04" name="TextBox 303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09" name="Straight Connector 308"/>
          <p:cNvCxnSpPr>
            <a:stCxn id="305" idx="2"/>
            <a:endCxn id="307" idx="6"/>
          </p:cNvCxnSpPr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8752116" y="2813789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smtClean="0">
                <a:solidFill>
                  <a:schemeClr val="tx1">
                    <a:lumMod val="75000"/>
                  </a:schemeClr>
                </a:solidFill>
              </a:rPr>
              <a:t>10.1.1.200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100200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1" name="Straight Arrow Connector 310"/>
          <p:cNvCxnSpPr/>
          <p:nvPr/>
        </p:nvCxnSpPr>
        <p:spPr>
          <a:xfrm>
            <a:off x="9511119" y="3244676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3644662" y="2895276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10.1.1.100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100100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>
            <a:off x="4403665" y="3326163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833746" y="2240017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10.1.1.4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100004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5" name="Straight Arrow Connector 314"/>
          <p:cNvCxnSpPr/>
          <p:nvPr/>
        </p:nvCxnSpPr>
        <p:spPr>
          <a:xfrm>
            <a:off x="5592749" y="2670904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7225099" y="1740285"/>
            <a:ext cx="1962444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10.1.100.0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Anycast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110000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7" name="Straight Arrow Connector 316"/>
          <p:cNvCxnSpPr>
            <a:endCxn id="161" idx="0"/>
          </p:cNvCxnSpPr>
          <p:nvPr/>
        </p:nvCxnSpPr>
        <p:spPr>
          <a:xfrm flipH="1">
            <a:off x="6982377" y="2181711"/>
            <a:ext cx="940710" cy="1244037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endCxn id="210" idx="7"/>
          </p:cNvCxnSpPr>
          <p:nvPr/>
        </p:nvCxnSpPr>
        <p:spPr>
          <a:xfrm flipH="1">
            <a:off x="7156731" y="2181711"/>
            <a:ext cx="797649" cy="1837171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Freeform 319"/>
          <p:cNvSpPr/>
          <p:nvPr/>
        </p:nvSpPr>
        <p:spPr>
          <a:xfrm flipV="1">
            <a:off x="7156731" y="5574042"/>
            <a:ext cx="1055660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1" name="Freeform 320"/>
          <p:cNvSpPr/>
          <p:nvPr/>
        </p:nvSpPr>
        <p:spPr>
          <a:xfrm rot="1945783" flipV="1">
            <a:off x="4327605" y="5139392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2" name="Freeform 321"/>
          <p:cNvSpPr/>
          <p:nvPr/>
        </p:nvSpPr>
        <p:spPr>
          <a:xfrm rot="19365215" flipV="1">
            <a:off x="8722832" y="5030241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71796" y="1073454"/>
            <a:ext cx="5806566" cy="2667237"/>
          </a:xfrm>
          <a:prstGeom prst="rect">
            <a:avLst/>
          </a:prstGeom>
          <a:solidFill>
            <a:srgbClr val="D7F2F2"/>
          </a:solidFill>
          <a:ln>
            <a:solidFill>
              <a:schemeClr val="bg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t" anchorCtr="0"/>
          <a:lstStyle/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route-policy 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SID($SID)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set label-index $SID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end-policy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segment-routing</a:t>
            </a:r>
            <a:b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global-block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100000 164999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router </a:t>
            </a:r>
            <a:r>
              <a:rPr lang="en-US" sz="1400" b="1" dirty="0" err="1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bgp</a:t>
            </a:r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3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bgp</a:t>
            </a:r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router-id 1.1.1.3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address-family ipv4 unicast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network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10.1.1.200/32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route-policy </a:t>
            </a:r>
            <a:r>
              <a:rPr lang="en-US" sz="14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SID(200)</a:t>
            </a:r>
            <a:endParaRPr lang="en-US" sz="14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 allocate-label all</a:t>
            </a:r>
          </a:p>
          <a:p>
            <a:endParaRPr lang="en-US" sz="1400" b="1" dirty="0">
              <a:solidFill>
                <a:srgbClr val="546568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6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SR </a:t>
            </a:r>
            <a:r>
              <a:rPr lang="en-US" sz="3400" b="0" dirty="0" err="1" smtClean="0"/>
              <a:t>Dataplane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06399" y="873801"/>
            <a:ext cx="6760754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Base connectivity example; </a:t>
            </a:r>
            <a:r>
              <a:rPr lang="en-US" dirty="0" err="1" smtClean="0"/>
              <a:t>ie</a:t>
            </a:r>
            <a:r>
              <a:rPr lang="en-US" dirty="0" smtClean="0"/>
              <a:t>, no host control yet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BGP Prefix SID </a:t>
            </a:r>
            <a:r>
              <a:rPr lang="en-US" dirty="0" err="1" smtClean="0">
                <a:solidFill>
                  <a:schemeClr val="tx2"/>
                </a:solidFill>
              </a:rPr>
              <a:t>Dataplane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Ingress</a:t>
            </a:r>
            <a:r>
              <a:rPr lang="en-US" sz="1867" dirty="0" smtClean="0"/>
              <a:t> pushes </a:t>
            </a:r>
            <a:r>
              <a:rPr lang="en-US" dirty="0" smtClean="0"/>
              <a:t>SID-value (</a:t>
            </a:r>
            <a:r>
              <a:rPr lang="en-US" sz="1867" dirty="0" smtClean="0"/>
              <a:t>label) for destination</a:t>
            </a:r>
          </a:p>
          <a:p>
            <a:pPr lvl="1"/>
            <a:r>
              <a:rPr lang="en-US" sz="2000" dirty="0" smtClean="0"/>
              <a:t>LSR nodes perform label swaps</a:t>
            </a:r>
          </a:p>
          <a:p>
            <a:pPr lvl="1"/>
            <a:r>
              <a:rPr lang="en-US" sz="2000" dirty="0" smtClean="0"/>
              <a:t>PHP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  <a:endCxn id="305" idx="6"/>
          </p:cNvCxnSpPr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69" name="TextBox 268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4" name="Straight Connector 273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8605521" y="444886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605521" y="440968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8605521" y="419435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533301" y="386553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04" name="TextBox 303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09" name="Straight Connector 308"/>
          <p:cNvCxnSpPr>
            <a:stCxn id="305" idx="2"/>
            <a:endCxn id="307" idx="6"/>
          </p:cNvCxnSpPr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681220" y="3334405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 bwMode="auto">
          <a:xfrm>
            <a:off x="3880978" y="3011156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818362" y="3006561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9" name="Rectangle 118"/>
          <p:cNvSpPr/>
          <p:nvPr/>
        </p:nvSpPr>
        <p:spPr bwMode="auto">
          <a:xfrm>
            <a:off x="4422010" y="3012046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356521" y="3010266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 bwMode="auto">
          <a:xfrm>
            <a:off x="4814863" y="3011909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765383" y="3027684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3234616" y="3978192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 bwMode="auto">
          <a:xfrm>
            <a:off x="2966388" y="3654943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903772" y="3650348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3507420" y="3655833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441931" y="3654053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970382" y="2729320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ToR100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5859031" y="2850630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 bwMode="auto">
          <a:xfrm>
            <a:off x="5058789" y="2527381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996173" y="2522786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5599821" y="2528271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534332" y="2526491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5992674" y="2528134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943194" y="2543909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148193" y="2245545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LeafN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7605092" y="2855449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 bwMode="auto">
          <a:xfrm>
            <a:off x="6804850" y="2532200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742234" y="2527605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1" name="Rectangle 140"/>
          <p:cNvSpPr/>
          <p:nvPr/>
        </p:nvSpPr>
        <p:spPr bwMode="auto">
          <a:xfrm>
            <a:off x="7345882" y="2533090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280393" y="2531310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 bwMode="auto">
          <a:xfrm>
            <a:off x="7738735" y="2532953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689255" y="2548728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894254" y="2250364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SpineN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>
            <a:off x="8850531" y="3395452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 bwMode="auto">
          <a:xfrm>
            <a:off x="8572805" y="3072203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510189" y="3067608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9113837" y="3073093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048348" y="3071313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8662209" y="2790367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LeafN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>
            <a:off x="9896607" y="4016257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 bwMode="auto">
          <a:xfrm>
            <a:off x="9618881" y="3693008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9556265" y="3688413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10159913" y="3693898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094424" y="3692118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9708285" y="3411172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ToR200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960915" y="3673721"/>
            <a:ext cx="8081554" cy="775405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1554" h="775405">
                <a:moveTo>
                  <a:pt x="0" y="680564"/>
                </a:moveTo>
                <a:cubicBezTo>
                  <a:pt x="92891" y="708141"/>
                  <a:pt x="917302" y="727011"/>
                  <a:pt x="1341119" y="637022"/>
                </a:cubicBezTo>
                <a:cubicBezTo>
                  <a:pt x="1764936" y="547034"/>
                  <a:pt x="2120536" y="246587"/>
                  <a:pt x="2542902" y="140633"/>
                </a:cubicBezTo>
                <a:cubicBezTo>
                  <a:pt x="2965268" y="34679"/>
                  <a:pt x="3397794" y="7102"/>
                  <a:pt x="3875314" y="1296"/>
                </a:cubicBezTo>
                <a:cubicBezTo>
                  <a:pt x="4352834" y="-4510"/>
                  <a:pt x="4979851" y="5650"/>
                  <a:pt x="5408022" y="105799"/>
                </a:cubicBezTo>
                <a:cubicBezTo>
                  <a:pt x="5836193" y="205948"/>
                  <a:pt x="6146799" y="491880"/>
                  <a:pt x="6444342" y="602188"/>
                </a:cubicBezTo>
                <a:cubicBezTo>
                  <a:pt x="6741885" y="712496"/>
                  <a:pt x="6920410" y="742976"/>
                  <a:pt x="7193279" y="767650"/>
                </a:cubicBezTo>
                <a:cubicBezTo>
                  <a:pt x="7466148" y="792324"/>
                  <a:pt x="8081554" y="750233"/>
                  <a:pt x="8081554" y="75023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1"/>
          <p:cNvSpPr/>
          <p:nvPr/>
        </p:nvSpPr>
        <p:spPr>
          <a:xfrm>
            <a:off x="4275453" y="4064939"/>
            <a:ext cx="5311484" cy="32082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 182"/>
          <p:cNvSpPr/>
          <p:nvPr/>
        </p:nvSpPr>
        <p:spPr>
          <a:xfrm flipV="1">
            <a:off x="4336044" y="4494426"/>
            <a:ext cx="5311484" cy="241637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3"/>
          <p:cNvSpPr/>
          <p:nvPr/>
        </p:nvSpPr>
        <p:spPr>
          <a:xfrm flipV="1">
            <a:off x="4392968" y="4521879"/>
            <a:ext cx="5311484" cy="750002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86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SR </a:t>
            </a:r>
            <a:r>
              <a:rPr lang="en-US" sz="3400" b="0" dirty="0" err="1" smtClean="0"/>
              <a:t>Dataplane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06399" y="968508"/>
            <a:ext cx="7039430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Egress Engineering</a:t>
            </a:r>
            <a:r>
              <a:rPr lang="en-US" dirty="0" smtClean="0"/>
              <a:t>, aka </a:t>
            </a:r>
            <a:r>
              <a:rPr lang="en-US" dirty="0" smtClean="0">
                <a:solidFill>
                  <a:schemeClr val="tx2"/>
                </a:solidFill>
              </a:rPr>
              <a:t>EPE SID </a:t>
            </a:r>
            <a:r>
              <a:rPr lang="mr-IN" dirty="0" smtClean="0"/>
              <a:t>–</a:t>
            </a:r>
            <a:r>
              <a:rPr lang="en-US" dirty="0" smtClean="0"/>
              <a:t> similar to IGP </a:t>
            </a:r>
            <a:r>
              <a:rPr lang="en-US" dirty="0" err="1" smtClean="0"/>
              <a:t>adj</a:t>
            </a:r>
            <a:r>
              <a:rPr lang="en-US" dirty="0" smtClean="0"/>
              <a:t> SID</a:t>
            </a:r>
          </a:p>
          <a:p>
            <a:pPr lvl="1"/>
            <a:r>
              <a:rPr lang="en-US" dirty="0" smtClean="0"/>
              <a:t>Non-SRGB, Local to the router</a:t>
            </a:r>
          </a:p>
          <a:p>
            <a:pPr lvl="1"/>
            <a:r>
              <a:rPr lang="en-US" dirty="0" smtClean="0"/>
              <a:t>Can be used to steer traffic via specific interface(s)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11" name="Oval 11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14" name="Oval 11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16" name="Straight Connector 115"/>
          <p:cNvCxnSpPr/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18" name="Oval 117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21" name="Oval 120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23" name="Straight Connector 122"/>
          <p:cNvCxnSpPr/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135" name="Oval 1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138" name="Oval 137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141" name="Oval 14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3" name="Straight Connector 142"/>
          <p:cNvCxnSpPr/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167" name="Oval 16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2" name="Straight Connector 171"/>
          <p:cNvCxnSpPr/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175" name="Oval 17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180" name="Oval 17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5" name="Straight Connector 184"/>
          <p:cNvCxnSpPr/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38100" cmpd="sng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280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82" name="Oval 28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4" name="Straight Connector 283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86" name="TextBox 285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89" name="Oval 28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1" name="Straight Connector 290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282" idx="2"/>
          </p:cNvCxnSpPr>
          <p:nvPr/>
        </p:nvCxnSpPr>
        <p:spPr>
          <a:xfrm flipV="1">
            <a:off x="8605521" y="4351454"/>
            <a:ext cx="692229" cy="9183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>
            <a:endCxn id="282" idx="2"/>
          </p:cNvCxnSpPr>
          <p:nvPr/>
        </p:nvCxnSpPr>
        <p:spPr>
          <a:xfrm flipV="1">
            <a:off x="8605521" y="4351454"/>
            <a:ext cx="692229" cy="3216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282" idx="2"/>
          </p:cNvCxnSpPr>
          <p:nvPr/>
        </p:nvCxnSpPr>
        <p:spPr>
          <a:xfrm>
            <a:off x="8605521" y="4194350"/>
            <a:ext cx="692229" cy="1571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endCxn id="282" idx="2"/>
          </p:cNvCxnSpPr>
          <p:nvPr/>
        </p:nvCxnSpPr>
        <p:spPr>
          <a:xfrm>
            <a:off x="8533301" y="3865532"/>
            <a:ext cx="764449" cy="48592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11" name="TextBox 310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14" name="Oval 31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16" name="Straight Connector 315"/>
          <p:cNvCxnSpPr/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>
            <a:off x="9518469" y="3564028"/>
            <a:ext cx="0" cy="529929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/>
          <p:cNvSpPr txBox="1"/>
          <p:nvPr/>
        </p:nvSpPr>
        <p:spPr>
          <a:xfrm>
            <a:off x="3644663" y="2625309"/>
            <a:ext cx="1263038" cy="93871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EPE SIDs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Gi0/0/0/0 24008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Gi0/0/0/1 24009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Gi0/0/0/2 24010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Gi0/0/0/3 24011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20" name="Straight Arrow Connector 319"/>
          <p:cNvCxnSpPr>
            <a:stCxn id="319" idx="2"/>
          </p:cNvCxnSpPr>
          <p:nvPr/>
        </p:nvCxnSpPr>
        <p:spPr>
          <a:xfrm>
            <a:off x="4276182" y="3564028"/>
            <a:ext cx="134833" cy="593998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/>
          <p:cNvSpPr txBox="1"/>
          <p:nvPr/>
        </p:nvSpPr>
        <p:spPr>
          <a:xfrm>
            <a:off x="8810928" y="2630454"/>
            <a:ext cx="1263038" cy="93871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EPE SIDs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Gi0/0/0/0 24011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Gi0/0/0/1 24010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Gi0/0/0/2 24009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Gi0/0/0/3 24008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26" name="Straight Arrow Connector 325"/>
          <p:cNvCxnSpPr>
            <a:endCxn id="111" idx="7"/>
          </p:cNvCxnSpPr>
          <p:nvPr/>
        </p:nvCxnSpPr>
        <p:spPr>
          <a:xfrm flipH="1">
            <a:off x="7156731" y="2959179"/>
            <a:ext cx="223724" cy="523458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6672914" y="2025605"/>
            <a:ext cx="1263038" cy="93871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EPE SIDs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Gi0/0/0/0 24000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Gi0/0/0/1 24001</a:t>
            </a:r>
          </a:p>
          <a:p>
            <a:pPr eaLnBrk="0" hangingPunct="0"/>
            <a:r>
              <a:rPr lang="en-US" sz="1100" dirty="0" smtClean="0"/>
              <a:t>Gi0/0/0/2 24002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Gi0/0/0/3 24003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28" name="Straight Arrow Connector 327"/>
          <p:cNvCxnSpPr/>
          <p:nvPr/>
        </p:nvCxnSpPr>
        <p:spPr>
          <a:xfrm>
            <a:off x="6472355" y="6086875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 bwMode="auto">
          <a:xfrm>
            <a:off x="5196726" y="5771415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5134110" y="5766820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1" name="Rectangle 330"/>
          <p:cNvSpPr/>
          <p:nvPr/>
        </p:nvSpPr>
        <p:spPr bwMode="auto">
          <a:xfrm>
            <a:off x="5737758" y="5772305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5672269" y="5770525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3" name="Rectangle 332"/>
          <p:cNvSpPr/>
          <p:nvPr/>
        </p:nvSpPr>
        <p:spPr bwMode="auto">
          <a:xfrm>
            <a:off x="6605998" y="5764379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6556518" y="5780154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6" name="Rectangle 335"/>
          <p:cNvSpPr/>
          <p:nvPr/>
        </p:nvSpPr>
        <p:spPr bwMode="auto">
          <a:xfrm>
            <a:off x="6102025" y="5772305"/>
            <a:ext cx="511775" cy="246221"/>
          </a:xfrm>
          <a:prstGeom prst="rect">
            <a:avLst/>
          </a:prstGeom>
          <a:solidFill>
            <a:srgbClr val="C8514F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6058893" y="5770525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24008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10005618" y="4832505"/>
            <a:ext cx="678859" cy="440461"/>
            <a:chOff x="1066178" y="3939328"/>
            <a:chExt cx="684628" cy="538387"/>
          </a:xfrm>
        </p:grpSpPr>
        <p:sp>
          <p:nvSpPr>
            <p:cNvPr id="161" name="TextBox 160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163" name="Straight Connector 162"/>
          <p:cNvCxnSpPr>
            <a:endCxn id="162" idx="1"/>
          </p:cNvCxnSpPr>
          <p:nvPr/>
        </p:nvCxnSpPr>
        <p:spPr>
          <a:xfrm>
            <a:off x="9734014" y="4536279"/>
            <a:ext cx="418936" cy="360730"/>
          </a:xfrm>
          <a:prstGeom prst="line">
            <a:avLst/>
          </a:prstGeom>
          <a:ln w="28575" cmpd="sng">
            <a:solidFill>
              <a:srgbClr val="B64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8282596" y="5667052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 bwMode="auto">
          <a:xfrm>
            <a:off x="7747209" y="5763245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684593" y="5758650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8288241" y="5764135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222752" y="5762355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241748" y="6014935"/>
            <a:ext cx="783106" cy="469369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Leaf6 to Tor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8652508" y="5764135"/>
            <a:ext cx="511775" cy="246221"/>
          </a:xfrm>
          <a:prstGeom prst="rect">
            <a:avLst/>
          </a:prstGeom>
          <a:solidFill>
            <a:srgbClr val="C8514F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609376" y="5762355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24008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07" name="Straight Arrow Connector 206"/>
          <p:cNvCxnSpPr/>
          <p:nvPr/>
        </p:nvCxnSpPr>
        <p:spPr>
          <a:xfrm>
            <a:off x="9603499" y="5685539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 bwMode="auto">
          <a:xfrm>
            <a:off x="9486361" y="5784749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423745" y="5780154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10027393" y="5785639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961904" y="5783859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530799" y="6026375"/>
            <a:ext cx="783106" cy="469369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</a:t>
            </a:r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Host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9332389" y="4634537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G0/3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25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165" y="109376"/>
            <a:ext cx="11609869" cy="828174"/>
          </a:xfrm>
        </p:spPr>
        <p:txBody>
          <a:bodyPr/>
          <a:lstStyle/>
          <a:p>
            <a:r>
              <a:rPr lang="en-US" sz="3200" smtClean="0">
                <a:solidFill>
                  <a:srgbClr val="676767"/>
                </a:solidFill>
              </a:rPr>
              <a:t>Why </a:t>
            </a:r>
            <a:r>
              <a:rPr lang="en-US" sz="3200" dirty="0" smtClean="0">
                <a:solidFill>
                  <a:srgbClr val="676767"/>
                </a:solidFill>
              </a:rPr>
              <a:t>Does the Host/App Never </a:t>
            </a:r>
            <a:r>
              <a:rPr lang="en-US" sz="3200" smtClean="0">
                <a:solidFill>
                  <a:srgbClr val="676767"/>
                </a:solidFill>
              </a:rPr>
              <a:t>Appear in our SDN </a:t>
            </a:r>
            <a:r>
              <a:rPr lang="en-US" sz="3200" dirty="0" smtClean="0">
                <a:solidFill>
                  <a:srgbClr val="676767"/>
                </a:solidFill>
              </a:rPr>
              <a:t>Diagrams?</a:t>
            </a:r>
            <a:endParaRPr lang="en-US" sz="3200" dirty="0">
              <a:solidFill>
                <a:srgbClr val="676767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58388" y="1197340"/>
            <a:ext cx="7257429" cy="8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smtClean="0">
                <a:solidFill>
                  <a:schemeClr val="tx2"/>
                </a:solidFill>
              </a:rPr>
              <a:t>We produce </a:t>
            </a:r>
            <a:r>
              <a:rPr lang="en-US" sz="2200" dirty="0" smtClean="0">
                <a:solidFill>
                  <a:schemeClr val="tx2"/>
                </a:solidFill>
              </a:rPr>
              <a:t>a lot of  “</a:t>
            </a:r>
            <a:r>
              <a:rPr lang="en-US" sz="2200" dirty="0">
                <a:solidFill>
                  <a:schemeClr val="tx2"/>
                </a:solidFill>
              </a:rPr>
              <a:t>SDN” material </a:t>
            </a:r>
            <a:r>
              <a:rPr lang="en-US" sz="2200" dirty="0" smtClean="0">
                <a:solidFill>
                  <a:schemeClr val="tx2"/>
                </a:solidFill>
              </a:rPr>
              <a:t>depicting controllers pushing instructions to routers and switches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26972" y="2085759"/>
            <a:ext cx="69739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“Source” </a:t>
            </a:r>
            <a:r>
              <a:rPr lang="en-US" dirty="0">
                <a:solidFill>
                  <a:schemeClr val="tx2"/>
                </a:solidFill>
              </a:rPr>
              <a:t>requests traffic treatment from </a:t>
            </a:r>
            <a:r>
              <a:rPr lang="en-US" dirty="0" smtClean="0">
                <a:solidFill>
                  <a:schemeClr val="tx2"/>
                </a:solidFill>
              </a:rPr>
              <a:t>a controller via PCEP 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Controller </a:t>
            </a:r>
            <a:r>
              <a:rPr lang="en-US" dirty="0">
                <a:solidFill>
                  <a:schemeClr val="tx2"/>
                </a:solidFill>
              </a:rPr>
              <a:t>pushes label stack instruction to </a:t>
            </a:r>
            <a:r>
              <a:rPr lang="en-US" b="1" dirty="0" smtClean="0">
                <a:solidFill>
                  <a:schemeClr val="tx2"/>
                </a:solidFill>
              </a:rPr>
              <a:t>Router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via </a:t>
            </a:r>
            <a:r>
              <a:rPr lang="en-US" dirty="0" smtClean="0">
                <a:solidFill>
                  <a:schemeClr val="tx2"/>
                </a:solidFill>
              </a:rPr>
              <a:t>PCEP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rgbClr val="800000"/>
              </a:solidFill>
            </a:endParaRPr>
          </a:p>
          <a:p>
            <a:endParaRPr lang="en-US" sz="2000" dirty="0" smtClean="0">
              <a:solidFill>
                <a:srgbClr val="800000"/>
              </a:solidFill>
            </a:endParaRPr>
          </a:p>
          <a:p>
            <a:r>
              <a:rPr lang="en-US" sz="2000" dirty="0" smtClean="0">
                <a:solidFill>
                  <a:srgbClr val="800000"/>
                </a:solidFill>
              </a:rPr>
              <a:t>Where is the Host/App in SDN architecture diagrams?</a:t>
            </a:r>
            <a:endParaRPr lang="en-US" sz="2000" dirty="0">
              <a:solidFill>
                <a:srgbClr val="800000"/>
              </a:solidFill>
            </a:endParaRPr>
          </a:p>
        </p:txBody>
      </p:sp>
      <p:grpSp>
        <p:nvGrpSpPr>
          <p:cNvPr id="198" name="Group 197"/>
          <p:cNvGrpSpPr/>
          <p:nvPr/>
        </p:nvGrpSpPr>
        <p:grpSpPr>
          <a:xfrm>
            <a:off x="7400913" y="1124262"/>
            <a:ext cx="4179113" cy="4923972"/>
            <a:chOff x="5886307" y="727955"/>
            <a:chExt cx="3131007" cy="3859802"/>
          </a:xfrm>
        </p:grpSpPr>
        <p:grpSp>
          <p:nvGrpSpPr>
            <p:cNvPr id="144" name="Group 143"/>
            <p:cNvGrpSpPr/>
            <p:nvPr/>
          </p:nvGrpSpPr>
          <p:grpSpPr>
            <a:xfrm>
              <a:off x="6722073" y="3066148"/>
              <a:ext cx="365760" cy="365760"/>
              <a:chOff x="4460682" y="1494845"/>
              <a:chExt cx="365760" cy="36576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4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7603565" y="3066148"/>
              <a:ext cx="365760" cy="365760"/>
              <a:chOff x="4460682" y="1494845"/>
              <a:chExt cx="365760" cy="365760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5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7603565" y="1899663"/>
              <a:ext cx="365760" cy="365760"/>
              <a:chOff x="4460682" y="1494845"/>
              <a:chExt cx="365760" cy="36576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3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6722073" y="3997790"/>
              <a:ext cx="365760" cy="365760"/>
              <a:chOff x="4460682" y="1494845"/>
              <a:chExt cx="365760" cy="365760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6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603565" y="3997790"/>
              <a:ext cx="365760" cy="365760"/>
              <a:chOff x="4460682" y="1494845"/>
              <a:chExt cx="365760" cy="365760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7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59" name="Straight Connector 158"/>
            <p:cNvCxnSpPr>
              <a:stCxn id="154" idx="0"/>
              <a:endCxn id="145" idx="4"/>
            </p:cNvCxnSpPr>
            <p:nvPr/>
          </p:nvCxnSpPr>
          <p:spPr>
            <a:xfrm flipV="1">
              <a:off x="6904953" y="3431910"/>
              <a:ext cx="0" cy="565882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45" idx="6"/>
              <a:endCxn id="149" idx="1"/>
            </p:cNvCxnSpPr>
            <p:nvPr/>
          </p:nvCxnSpPr>
          <p:spPr>
            <a:xfrm>
              <a:off x="7087833" y="3249028"/>
              <a:ext cx="515732" cy="0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48" idx="0"/>
              <a:endCxn id="151" idx="4"/>
            </p:cNvCxnSpPr>
            <p:nvPr/>
          </p:nvCxnSpPr>
          <p:spPr>
            <a:xfrm flipV="1">
              <a:off x="7786444" y="2265427"/>
              <a:ext cx="0" cy="800725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4" idx="6"/>
              <a:endCxn id="157" idx="2"/>
            </p:cNvCxnSpPr>
            <p:nvPr/>
          </p:nvCxnSpPr>
          <p:spPr>
            <a:xfrm>
              <a:off x="7087836" y="4180670"/>
              <a:ext cx="515731" cy="0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ounded Rectangle 162"/>
            <p:cNvSpPr/>
            <p:nvPr/>
          </p:nvSpPr>
          <p:spPr>
            <a:xfrm>
              <a:off x="6363402" y="3803023"/>
              <a:ext cx="1963973" cy="780919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  <a:alpha val="85000"/>
                </a:schemeClr>
              </a:solidFill>
              <a:prstDash val="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2" tIns="45701" rIns="91402" bIns="45701"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  <p:cxnSp>
          <p:nvCxnSpPr>
            <p:cNvPr id="164" name="Straight Connector 163"/>
            <p:cNvCxnSpPr>
              <a:stCxn id="157" idx="0"/>
              <a:endCxn id="148" idx="4"/>
            </p:cNvCxnSpPr>
            <p:nvPr/>
          </p:nvCxnSpPr>
          <p:spPr>
            <a:xfrm flipV="1">
              <a:off x="7786444" y="3431910"/>
              <a:ext cx="0" cy="565882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6913008" y="4299241"/>
              <a:ext cx="891556" cy="2885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AS2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6722073" y="1878300"/>
              <a:ext cx="365760" cy="365760"/>
              <a:chOff x="4460682" y="1494845"/>
              <a:chExt cx="365760" cy="365760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69" name="Straight Connector 168"/>
            <p:cNvCxnSpPr>
              <a:stCxn id="145" idx="0"/>
              <a:endCxn id="167" idx="4"/>
            </p:cNvCxnSpPr>
            <p:nvPr/>
          </p:nvCxnSpPr>
          <p:spPr>
            <a:xfrm flipV="1">
              <a:off x="6904953" y="2244060"/>
              <a:ext cx="0" cy="822088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48" idx="0"/>
              <a:endCxn id="167" idx="4"/>
            </p:cNvCxnSpPr>
            <p:nvPr/>
          </p:nvCxnSpPr>
          <p:spPr>
            <a:xfrm flipH="1" flipV="1">
              <a:off x="6904957" y="2244060"/>
              <a:ext cx="881491" cy="822088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7157786" y="929604"/>
              <a:ext cx="365760" cy="365760"/>
              <a:chOff x="4460682" y="1494845"/>
              <a:chExt cx="365760" cy="365760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174" name="Rounded Rectangle 173"/>
            <p:cNvSpPr/>
            <p:nvPr/>
          </p:nvSpPr>
          <p:spPr>
            <a:xfrm>
              <a:off x="6363402" y="727955"/>
              <a:ext cx="1963973" cy="2941983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  <a:alpha val="85000"/>
                </a:schemeClr>
              </a:solidFill>
              <a:prstDash val="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2" tIns="45701" rIns="91402" bIns="45701"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  <p:cxnSp>
          <p:nvCxnSpPr>
            <p:cNvPr id="175" name="Straight Connector 174"/>
            <p:cNvCxnSpPr>
              <a:stCxn id="151" idx="0"/>
              <a:endCxn id="172" idx="5"/>
            </p:cNvCxnSpPr>
            <p:nvPr/>
          </p:nvCxnSpPr>
          <p:spPr>
            <a:xfrm flipH="1" flipV="1">
              <a:off x="7469982" y="1241802"/>
              <a:ext cx="316462" cy="657863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7" idx="0"/>
              <a:endCxn id="172" idx="3"/>
            </p:cNvCxnSpPr>
            <p:nvPr/>
          </p:nvCxnSpPr>
          <p:spPr>
            <a:xfrm flipV="1">
              <a:off x="6904957" y="1241800"/>
              <a:ext cx="306397" cy="636500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6427249" y="1126439"/>
              <a:ext cx="565794" cy="2885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AS1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79" name="Straight Connector 178"/>
            <p:cNvCxnSpPr>
              <a:stCxn id="151" idx="2"/>
              <a:endCxn id="168" idx="3"/>
            </p:cNvCxnSpPr>
            <p:nvPr/>
          </p:nvCxnSpPr>
          <p:spPr>
            <a:xfrm flipH="1" flipV="1">
              <a:off x="7087833" y="2061180"/>
              <a:ext cx="515732" cy="21363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Freeform 179"/>
            <p:cNvSpPr/>
            <p:nvPr/>
          </p:nvSpPr>
          <p:spPr bwMode="auto">
            <a:xfrm>
              <a:off x="7420928" y="1250231"/>
              <a:ext cx="517779" cy="2734323"/>
            </a:xfrm>
            <a:custGeom>
              <a:avLst/>
              <a:gdLst>
                <a:gd name="connsiteX0" fmla="*/ 0 w 517779"/>
                <a:gd name="connsiteY0" fmla="*/ 0 h 2734323"/>
                <a:gd name="connsiteX1" fmla="*/ 443884 w 517779"/>
                <a:gd name="connsiteY1" fmla="*/ 705775 h 2734323"/>
                <a:gd name="connsiteX2" fmla="*/ 514905 w 517779"/>
                <a:gd name="connsiteY2" fmla="*/ 1859872 h 2734323"/>
                <a:gd name="connsiteX3" fmla="*/ 497150 w 517779"/>
                <a:gd name="connsiteY3" fmla="*/ 2734323 h 27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779" h="2734323">
                  <a:moveTo>
                    <a:pt x="0" y="0"/>
                  </a:moveTo>
                  <a:cubicBezTo>
                    <a:pt x="179033" y="197898"/>
                    <a:pt x="358067" y="395796"/>
                    <a:pt x="443884" y="705775"/>
                  </a:cubicBezTo>
                  <a:cubicBezTo>
                    <a:pt x="529702" y="1015754"/>
                    <a:pt x="506027" y="1521781"/>
                    <a:pt x="514905" y="1859872"/>
                  </a:cubicBezTo>
                  <a:cubicBezTo>
                    <a:pt x="523783" y="2197963"/>
                    <a:pt x="510466" y="2466143"/>
                    <a:pt x="497150" y="2734323"/>
                  </a:cubicBezTo>
                </a:path>
              </a:pathLst>
            </a:custGeom>
            <a:noFill/>
            <a:ln w="57150" cap="flat">
              <a:solidFill>
                <a:srgbClr val="7030A0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6904953" y="1268791"/>
              <a:ext cx="1106334" cy="2729003"/>
            </a:xfrm>
            <a:custGeom>
              <a:avLst/>
              <a:gdLst>
                <a:gd name="connsiteX0" fmla="*/ 312465 w 831809"/>
                <a:gd name="connsiteY0" fmla="*/ 0 h 2294878"/>
                <a:gd name="connsiteX1" fmla="*/ 6186 w 831809"/>
                <a:gd name="connsiteY1" fmla="*/ 532660 h 2294878"/>
                <a:gd name="connsiteX2" fmla="*/ 561040 w 831809"/>
                <a:gd name="connsiteY2" fmla="*/ 723530 h 2294878"/>
                <a:gd name="connsiteX3" fmla="*/ 831809 w 831809"/>
                <a:gd name="connsiteY3" fmla="*/ 2294878 h 229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1809" h="2294878">
                  <a:moveTo>
                    <a:pt x="312465" y="0"/>
                  </a:moveTo>
                  <a:cubicBezTo>
                    <a:pt x="138611" y="206036"/>
                    <a:pt x="-35243" y="412072"/>
                    <a:pt x="6186" y="532660"/>
                  </a:cubicBezTo>
                  <a:cubicBezTo>
                    <a:pt x="47615" y="653248"/>
                    <a:pt x="423436" y="429827"/>
                    <a:pt x="561040" y="723530"/>
                  </a:cubicBezTo>
                  <a:cubicBezTo>
                    <a:pt x="698644" y="1017233"/>
                    <a:pt x="765226" y="1656055"/>
                    <a:pt x="831809" y="2294878"/>
                  </a:cubicBezTo>
                </a:path>
              </a:pathLst>
            </a:custGeom>
            <a:noFill/>
            <a:ln w="57150" cap="flat">
              <a:solidFill>
                <a:srgbClr val="00B050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8077702" y="2627367"/>
              <a:ext cx="443650" cy="1566115"/>
            </a:xfrm>
            <a:custGeom>
              <a:avLst/>
              <a:gdLst>
                <a:gd name="connsiteX0" fmla="*/ 0 w 440346"/>
                <a:gd name="connsiteY0" fmla="*/ 1349829 h 1349829"/>
                <a:gd name="connsiteX1" fmla="*/ 370114 w 440346"/>
                <a:gd name="connsiteY1" fmla="*/ 635726 h 1349829"/>
                <a:gd name="connsiteX2" fmla="*/ 439783 w 440346"/>
                <a:gd name="connsiteY2" fmla="*/ 0 h 134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346" h="1349829">
                  <a:moveTo>
                    <a:pt x="0" y="1349829"/>
                  </a:moveTo>
                  <a:cubicBezTo>
                    <a:pt x="148408" y="1105263"/>
                    <a:pt x="296817" y="860697"/>
                    <a:pt x="370114" y="635726"/>
                  </a:cubicBezTo>
                  <a:cubicBezTo>
                    <a:pt x="443411" y="410754"/>
                    <a:pt x="441597" y="205377"/>
                    <a:pt x="439783" y="0"/>
                  </a:cubicBezTo>
                </a:path>
              </a:pathLst>
            </a:custGeom>
            <a:noFill/>
            <a:ln w="28575" cap="flat">
              <a:solidFill>
                <a:srgbClr val="214794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8111580" y="2640430"/>
              <a:ext cx="323172" cy="269966"/>
            </a:xfrm>
            <a:custGeom>
              <a:avLst/>
              <a:gdLst>
                <a:gd name="connsiteX0" fmla="*/ 0 w 309154"/>
                <a:gd name="connsiteY0" fmla="*/ 269966 h 269966"/>
                <a:gd name="connsiteX1" fmla="*/ 243840 w 309154"/>
                <a:gd name="connsiteY1" fmla="*/ 148046 h 269966"/>
                <a:gd name="connsiteX2" fmla="*/ 309154 w 309154"/>
                <a:gd name="connsiteY2" fmla="*/ 0 h 26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154" h="269966">
                  <a:moveTo>
                    <a:pt x="0" y="269966"/>
                  </a:moveTo>
                  <a:cubicBezTo>
                    <a:pt x="96157" y="231503"/>
                    <a:pt x="192314" y="193040"/>
                    <a:pt x="243840" y="148046"/>
                  </a:cubicBezTo>
                  <a:cubicBezTo>
                    <a:pt x="295366" y="103052"/>
                    <a:pt x="302260" y="51526"/>
                    <a:pt x="309154" y="0"/>
                  </a:cubicBezTo>
                </a:path>
              </a:pathLst>
            </a:custGeom>
            <a:noFill/>
            <a:ln w="28575" cap="flat">
              <a:solidFill>
                <a:srgbClr val="214794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7568249" y="1085951"/>
              <a:ext cx="916514" cy="1071931"/>
            </a:xfrm>
            <a:custGeom>
              <a:avLst/>
              <a:gdLst>
                <a:gd name="connsiteX0" fmla="*/ 905692 w 905692"/>
                <a:gd name="connsiteY0" fmla="*/ 953589 h 953589"/>
                <a:gd name="connsiteX1" fmla="*/ 505097 w 905692"/>
                <a:gd name="connsiteY1" fmla="*/ 287383 h 953589"/>
                <a:gd name="connsiteX2" fmla="*/ 0 w 905692"/>
                <a:gd name="connsiteY2" fmla="*/ 0 h 95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5692" h="953589">
                  <a:moveTo>
                    <a:pt x="905692" y="953589"/>
                  </a:moveTo>
                  <a:cubicBezTo>
                    <a:pt x="780869" y="699952"/>
                    <a:pt x="656046" y="446315"/>
                    <a:pt x="505097" y="287383"/>
                  </a:cubicBezTo>
                  <a:cubicBezTo>
                    <a:pt x="354148" y="128451"/>
                    <a:pt x="177074" y="64225"/>
                    <a:pt x="0" y="0"/>
                  </a:cubicBezTo>
                </a:path>
              </a:pathLst>
            </a:custGeom>
            <a:noFill/>
            <a:ln w="28575" cap="flat">
              <a:solidFill>
                <a:srgbClr val="214794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8422878" y="3229326"/>
              <a:ext cx="565794" cy="199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BGP-LS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77682" y="1916770"/>
              <a:ext cx="739632" cy="199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PCEP</a:t>
              </a:r>
              <a:endParaRPr lang="en-US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886307" y="1444218"/>
              <a:ext cx="840696" cy="1142526"/>
              <a:chOff x="2890705" y="4090375"/>
              <a:chExt cx="1150392" cy="1142526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2890705" y="4090375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pkt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2890705" y="4375078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b="1" dirty="0">
                    <a:solidFill>
                      <a:srgbClr val="7030A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16007</a:t>
                </a:r>
                <a:endParaRPr lang="fr-FR" sz="1400" b="1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2890705" y="4659781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b="1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16003</a:t>
                </a:r>
                <a:endParaRPr lang="fr-FR" sz="1400" b="1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2890705" y="4944385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b="1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16002</a:t>
                </a:r>
                <a:endParaRPr lang="fr-FR" sz="1400" b="1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234433" y="2157882"/>
              <a:ext cx="479016" cy="390505"/>
              <a:chOff x="6150508" y="405753"/>
              <a:chExt cx="479016" cy="390505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6226850" y="405753"/>
                <a:ext cx="347977" cy="390428"/>
                <a:chOff x="6226850" y="405753"/>
                <a:chExt cx="347977" cy="390428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6226850" y="407111"/>
                  <a:ext cx="347977" cy="296738"/>
                </a:xfrm>
                <a:prstGeom prst="roundRect">
                  <a:avLst/>
                </a:prstGeom>
                <a:solidFill>
                  <a:srgbClr val="CBB76D"/>
                </a:solidFill>
                <a:ln w="12700">
                  <a:noFill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6226851" y="604158"/>
                  <a:ext cx="342534" cy="192023"/>
                </a:xfrm>
                <a:prstGeom prst="roundRect">
                  <a:avLst/>
                </a:prstGeom>
                <a:solidFill>
                  <a:srgbClr val="FFC000"/>
                </a:solidFill>
                <a:ln w="12700">
                  <a:noFill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7" name="Rounded Rectangle 196"/>
                <p:cNvSpPr/>
                <p:nvPr/>
              </p:nvSpPr>
              <p:spPr>
                <a:xfrm>
                  <a:off x="6229937" y="405753"/>
                  <a:ext cx="339447" cy="390428"/>
                </a:xfrm>
                <a:prstGeom prst="roundRect">
                  <a:avLst/>
                </a:prstGeom>
                <a:noFill/>
                <a:ln w="12700"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94" name="TextBox 193"/>
              <p:cNvSpPr txBox="1"/>
              <p:nvPr/>
            </p:nvSpPr>
            <p:spPr>
              <a:xfrm>
                <a:off x="6150508" y="426926"/>
                <a:ext cx="4790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 smtClean="0">
                    <a:solidFill>
                      <a:schemeClr val="tx1">
                        <a:lumMod val="75000"/>
                      </a:schemeClr>
                    </a:solidFill>
                  </a:rPr>
                  <a:t>SR</a:t>
                </a:r>
              </a:p>
              <a:p>
                <a:pPr algn="ctr"/>
                <a:r>
                  <a:rPr lang="en-US" sz="900" b="1" dirty="0" smtClean="0">
                    <a:solidFill>
                      <a:schemeClr val="tx1">
                        <a:lumMod val="75000"/>
                      </a:schemeClr>
                    </a:solidFill>
                  </a:rPr>
                  <a:t>PCE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5580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3476578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Host Control and </a:t>
            </a:r>
            <a:r>
              <a:rPr lang="en-US" sz="3400" b="0" dirty="0" err="1" smtClean="0"/>
              <a:t>Dataplane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77213"/>
            <a:ext cx="11190537" cy="476747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Contiv-GoBGP</a:t>
            </a:r>
            <a:r>
              <a:rPr lang="en-US" sz="1800" dirty="0"/>
              <a:t> </a:t>
            </a:r>
            <a:r>
              <a:rPr lang="en-US" sz="1800" dirty="0" smtClean="0"/>
              <a:t>agent </a:t>
            </a:r>
            <a:r>
              <a:rPr lang="mr-IN" sz="1800" dirty="0" smtClean="0"/>
              <a:t>–</a:t>
            </a:r>
            <a:r>
              <a:rPr lang="en-US" sz="1800" dirty="0" smtClean="0"/>
              <a:t> advertise label/</a:t>
            </a:r>
            <a:r>
              <a:rPr lang="en-US" sz="1800" dirty="0" err="1" smtClean="0"/>
              <a:t>pfxs</a:t>
            </a:r>
            <a:r>
              <a:rPr lang="en-US" sz="1800" dirty="0" smtClean="0"/>
              <a:t> to the network, receive label/</a:t>
            </a:r>
            <a:r>
              <a:rPr lang="en-US" sz="1800" dirty="0" err="1" smtClean="0"/>
              <a:t>pfx</a:t>
            </a:r>
            <a:r>
              <a:rPr lang="en-US" sz="1800" dirty="0" smtClean="0"/>
              <a:t> info from the network</a:t>
            </a:r>
          </a:p>
          <a:p>
            <a:r>
              <a:rPr lang="en-US" sz="1800" dirty="0" err="1" smtClean="0"/>
              <a:t>Contiv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programs label switching forwarding entries on host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(OVS, VPP, etc.) </a:t>
            </a:r>
          </a:p>
          <a:p>
            <a:r>
              <a:rPr lang="en-US" sz="1800" dirty="0" smtClean="0"/>
              <a:t>Could stop here if low-scale, single tenant, and no traffic engineering requirements</a:t>
            </a:r>
            <a:r>
              <a:rPr lang="mr-IN" sz="1800" dirty="0" smtClean="0"/>
              <a:t>…</a:t>
            </a:r>
            <a:endParaRPr lang="en-US" sz="1800" dirty="0" smtClean="0"/>
          </a:p>
          <a:p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120855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234900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413447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530978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425748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533959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000118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182152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420533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478855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040713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961993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528435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152448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533959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000118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478855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040713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175726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410411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410411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194350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865532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3476578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4128379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225039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421641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512651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412417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551501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556015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5505143" y="2768421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159" name="Freeform 158"/>
          <p:cNvSpPr/>
          <p:nvPr/>
        </p:nvSpPr>
        <p:spPr>
          <a:xfrm>
            <a:off x="4741225" y="3228001"/>
            <a:ext cx="1012444" cy="209340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0" name="Freeform 159"/>
          <p:cNvSpPr/>
          <p:nvPr/>
        </p:nvSpPr>
        <p:spPr>
          <a:xfrm>
            <a:off x="6110250" y="3205249"/>
            <a:ext cx="1055660" cy="209340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1" name="Freeform 160"/>
          <p:cNvSpPr/>
          <p:nvPr/>
        </p:nvSpPr>
        <p:spPr>
          <a:xfrm rot="1945783">
            <a:off x="7635649" y="3700240"/>
            <a:ext cx="941998" cy="23978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2" name="Freeform 161"/>
          <p:cNvSpPr/>
          <p:nvPr/>
        </p:nvSpPr>
        <p:spPr>
          <a:xfrm rot="19365215">
            <a:off x="3540884" y="3783104"/>
            <a:ext cx="832462" cy="21159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3" name="Freeform 162"/>
          <p:cNvSpPr/>
          <p:nvPr/>
        </p:nvSpPr>
        <p:spPr>
          <a:xfrm rot="1945783">
            <a:off x="2722954" y="3889130"/>
            <a:ext cx="663143" cy="141656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4" name="Freeform 163"/>
          <p:cNvSpPr/>
          <p:nvPr/>
        </p:nvSpPr>
        <p:spPr>
          <a:xfrm rot="19920184">
            <a:off x="8763507" y="3835734"/>
            <a:ext cx="663143" cy="141656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102824" y="3493151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206386" y="3476578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2582956" y="5544535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1608923" y="5148461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532709" y="5177667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2267452" y="5149552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187741" y="5182207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5149384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5177422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111004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9219682" y="2544550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111004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0" name="Straight Arrow Connector 199"/>
          <p:cNvCxnSpPr>
            <a:endCxn id="157" idx="0"/>
          </p:cNvCxnSpPr>
          <p:nvPr/>
        </p:nvCxnSpPr>
        <p:spPr>
          <a:xfrm>
            <a:off x="9797143" y="2975437"/>
            <a:ext cx="62367" cy="580578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593648" y="3873400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1" name="Straight Arrow Connector 200"/>
          <p:cNvCxnSpPr/>
          <p:nvPr/>
        </p:nvCxnSpPr>
        <p:spPr>
          <a:xfrm>
            <a:off x="7160497" y="6192713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 bwMode="auto">
          <a:xfrm>
            <a:off x="6186464" y="5796639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6110250" y="5825845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4" name="Rectangle 203"/>
          <p:cNvSpPr/>
          <p:nvPr/>
        </p:nvSpPr>
        <p:spPr bwMode="auto">
          <a:xfrm>
            <a:off x="6844993" y="5797730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6765282" y="5830385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7323163" y="5797562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262937" y="5825600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111004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08" name="Straight Arrow Connector 207"/>
          <p:cNvCxnSpPr/>
          <p:nvPr/>
        </p:nvCxnSpPr>
        <p:spPr>
          <a:xfrm>
            <a:off x="8859005" y="5444377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 bwMode="auto">
          <a:xfrm>
            <a:off x="8451035" y="5048303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374821" y="5077509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9109564" y="5049394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029853" y="5082049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36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3476578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Control Plane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59793"/>
            <a:ext cx="11190537" cy="852097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DC Fabric: small table sizes (lowest common denominator ~64k)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Host advertises prefix/label data to </a:t>
            </a:r>
            <a:r>
              <a:rPr lang="en-US" sz="1800" dirty="0" err="1" smtClean="0"/>
              <a:t>ToR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non-SRGB data</a:t>
            </a:r>
          </a:p>
          <a:p>
            <a:pPr>
              <a:spcBef>
                <a:spcPts val="800"/>
              </a:spcBef>
            </a:pPr>
            <a:r>
              <a:rPr lang="en-US" sz="1800" dirty="0" err="1" smtClean="0"/>
              <a:t>ToR</a:t>
            </a:r>
            <a:r>
              <a:rPr lang="en-US" sz="1800" dirty="0" smtClean="0"/>
              <a:t> does not advertise Host data to fabric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All prefix/label data sent to </a:t>
            </a:r>
            <a:r>
              <a:rPr lang="en-US" sz="1800" dirty="0" err="1" smtClean="0"/>
              <a:t>OpenBMP</a:t>
            </a:r>
            <a:endParaRPr lang="en-US" sz="1800" dirty="0" smtClean="0"/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120855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234900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413447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530978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425748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533959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000118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182152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420533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478855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040713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961993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528435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152448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533959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000118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478855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040713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175726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410411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410411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194350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865532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3476578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4128379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225039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421641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512651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412417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551501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556015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4942606" y="5817028"/>
            <a:ext cx="2281450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Fabric Domain BGP-LU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321015" y="5145455"/>
            <a:ext cx="2148658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 Domain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3777014" y="5817873"/>
            <a:ext cx="4612635" cy="6006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2294717" y="5581412"/>
            <a:ext cx="1084209" cy="4938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8944528" y="5130543"/>
            <a:ext cx="2148658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 Domain BGP-LU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8" name="Straight Arrow Connector 197"/>
          <p:cNvCxnSpPr/>
          <p:nvPr/>
        </p:nvCxnSpPr>
        <p:spPr>
          <a:xfrm flipV="1">
            <a:off x="8759396" y="5545829"/>
            <a:ext cx="1084209" cy="4938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ounded Rectangle 198"/>
          <p:cNvSpPr/>
          <p:nvPr/>
        </p:nvSpPr>
        <p:spPr>
          <a:xfrm>
            <a:off x="6705369" y="2064980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59" y="2155418"/>
            <a:ext cx="843308" cy="264457"/>
          </a:xfrm>
          <a:prstGeom prst="rect">
            <a:avLst/>
          </a:prstGeom>
        </p:spPr>
      </p:pic>
      <p:sp>
        <p:nvSpPr>
          <p:cNvPr id="201" name="TextBox 200"/>
          <p:cNvSpPr txBox="1"/>
          <p:nvPr/>
        </p:nvSpPr>
        <p:spPr>
          <a:xfrm>
            <a:off x="6907295" y="2917751"/>
            <a:ext cx="2663862" cy="30777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Fabric Topology, Label, Prefix Data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H="1">
            <a:off x="6907295" y="2638270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H="1">
            <a:off x="3549292" y="3045171"/>
            <a:ext cx="887838" cy="1025321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flipH="1">
            <a:off x="4437130" y="2540307"/>
            <a:ext cx="2059464" cy="509376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1794247" y="2977115"/>
            <a:ext cx="2562360" cy="30777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 Topology, Label, Prefix Data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94379" y="2871062"/>
            <a:ext cx="1223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BMP Feeds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08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222"/>
          <p:cNvCxnSpPr/>
          <p:nvPr/>
        </p:nvCxnSpPr>
        <p:spPr>
          <a:xfrm>
            <a:off x="7605515" y="2869112"/>
            <a:ext cx="866409" cy="157293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740219" y="3720430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Control Plane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Fabric only knows SRGB data (</a:t>
            </a:r>
            <a:r>
              <a:rPr lang="en-US" sz="1800" dirty="0" err="1" smtClean="0"/>
              <a:t>ToRs</a:t>
            </a:r>
            <a:r>
              <a:rPr lang="en-US" sz="1800" dirty="0" smtClean="0"/>
              <a:t>, Leafs, Spines)</a:t>
            </a:r>
          </a:p>
          <a:p>
            <a:pPr>
              <a:spcBef>
                <a:spcPts val="800"/>
              </a:spcBef>
            </a:pPr>
            <a:r>
              <a:rPr lang="en-US" sz="1800" dirty="0" err="1" smtClean="0"/>
              <a:t>ToRs</a:t>
            </a:r>
            <a:r>
              <a:rPr lang="en-US" sz="1800" dirty="0" smtClean="0"/>
              <a:t> know locally attached Host prefix/label data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Connectivity Service creates |</a:t>
            </a:r>
            <a:r>
              <a:rPr lang="en-US" sz="1800" dirty="0" err="1" smtClean="0"/>
              <a:t>ToR-SRGB|Host-EPE|Prefix</a:t>
            </a:r>
            <a:r>
              <a:rPr lang="en-US" sz="1800" dirty="0" smtClean="0"/>
              <a:t>| tuple, and provides data to </a:t>
            </a:r>
            <a:r>
              <a:rPr lang="en-US" sz="1800" dirty="0" err="1" smtClean="0"/>
              <a:t>Contiv</a:t>
            </a:r>
            <a:r>
              <a:rPr lang="en-US" sz="1800" dirty="0" smtClean="0"/>
              <a:t> Agent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364707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478752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657299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77483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669600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777811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863832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243970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426004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4109385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431652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664385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722707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284565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664385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715968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4205845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772287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396300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972042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972042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972042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438202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849527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393527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438202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849527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393527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916939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916939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863832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393527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959970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478773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777811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863832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243970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722707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284565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863832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863832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400077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994360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400077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400077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994360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473572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916939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959970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994360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473572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958835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514167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419578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654263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654263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438202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4109384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863832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3720430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4372231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468891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665493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7565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656269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795353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799867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99" name="TextBox 198"/>
          <p:cNvSpPr txBox="1"/>
          <p:nvPr/>
        </p:nvSpPr>
        <p:spPr>
          <a:xfrm>
            <a:off x="7781431" y="3090793"/>
            <a:ext cx="1264976" cy="600164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  <a:p>
            <a:pPr eaLnBrk="0" hangingPunct="0"/>
            <a:r>
              <a:rPr lang="en-US" sz="1100" dirty="0">
                <a:solidFill>
                  <a:schemeClr val="tx1">
                    <a:lumMod val="75000"/>
                  </a:schemeClr>
                </a:solidFill>
              </a:rPr>
              <a:t>Gi0/0/0/27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</a:p>
          <a:p>
            <a:pPr eaLnBrk="0" hangingPunct="0"/>
            <a:r>
              <a:rPr lang="en-US" sz="1100" dirty="0" smtClean="0">
                <a:solidFill>
                  <a:srgbClr val="B64A47"/>
                </a:solidFill>
              </a:rPr>
              <a:t>EPE-SID 24027</a:t>
            </a:r>
            <a:endParaRPr lang="en-US" sz="1100" dirty="0">
              <a:solidFill>
                <a:srgbClr val="B64A47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93648" y="411725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949216" y="2352375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06" y="2442813"/>
            <a:ext cx="843308" cy="264457"/>
          </a:xfrm>
          <a:prstGeom prst="rect">
            <a:avLst/>
          </a:prstGeom>
        </p:spPr>
      </p:pic>
      <p:sp>
        <p:nvSpPr>
          <p:cNvPr id="215" name="Can 214"/>
          <p:cNvSpPr/>
          <p:nvPr/>
        </p:nvSpPr>
        <p:spPr>
          <a:xfrm>
            <a:off x="5822982" y="2254028"/>
            <a:ext cx="611801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ounded Rectangle 218"/>
          <p:cNvSpPr/>
          <p:nvPr/>
        </p:nvSpPr>
        <p:spPr>
          <a:xfrm>
            <a:off x="4307312" y="2407113"/>
            <a:ext cx="1012753" cy="40049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18" name="Rounded Rectangle 4"/>
          <p:cNvSpPr/>
          <p:nvPr/>
        </p:nvSpPr>
        <p:spPr>
          <a:xfrm>
            <a:off x="4266357" y="2501007"/>
            <a:ext cx="1081074" cy="2301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Overlay 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Service</a:t>
            </a:r>
          </a:p>
        </p:txBody>
      </p:sp>
      <p:cxnSp>
        <p:nvCxnSpPr>
          <p:cNvPr id="221" name="Straight Arrow Connector 220"/>
          <p:cNvCxnSpPr>
            <a:endCxn id="218" idx="3"/>
          </p:cNvCxnSpPr>
          <p:nvPr/>
        </p:nvCxnSpPr>
        <p:spPr>
          <a:xfrm flipH="1">
            <a:off x="5347431" y="2604712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2953565" y="2795188"/>
            <a:ext cx="1353747" cy="97553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610" y="2379772"/>
            <a:ext cx="59559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44546A"/>
                </a:solidFill>
                <a:latin typeface="Calibri"/>
              </a:rPr>
              <a:t>Msg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Bus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4468470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3867394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49" name="Straight Arrow Connector 248"/>
          <p:cNvCxnSpPr/>
          <p:nvPr/>
        </p:nvCxnSpPr>
        <p:spPr>
          <a:xfrm flipH="1">
            <a:off x="6469078" y="2599266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772434" y="2566297"/>
            <a:ext cx="977298" cy="769441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Tuple: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100200,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24027,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90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2823403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err="1" smtClean="0"/>
              <a:t>Dataplane</a:t>
            </a:r>
            <a:r>
              <a:rPr lang="en-US" sz="3400" b="0" dirty="0" smtClean="0"/>
              <a:t>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delivery (including ECMP)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3467680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3581725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3760272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28778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2772573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2880784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2966805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3346943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3528977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212358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3534625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3767358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3825680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4387538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3767358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3818941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308818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3875260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4499273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075015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075015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075015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3541175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2952500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3496500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3541175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2952500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3496500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019912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019912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2966805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3496500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062943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4581746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2880784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2966805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3346943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3825680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4387538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2966805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2966805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3503050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097333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3503050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3503050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097333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3576545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019912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062943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097333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3576545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061808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4617140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3522551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3757236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3757236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3541175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212357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2966805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2823403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3475204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3571864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3768466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285947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3759242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2898326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2902840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168" name="Straight Arrow Connector 167"/>
          <p:cNvCxnSpPr/>
          <p:nvPr/>
        </p:nvCxnSpPr>
        <p:spPr>
          <a:xfrm>
            <a:off x="2582956" y="489136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1025444" y="449528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949230" y="452449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1683973" y="449637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604262" y="452903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449620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452424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93648" y="3220225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8" name="Straight Arrow Connector 207"/>
          <p:cNvCxnSpPr/>
          <p:nvPr/>
        </p:nvCxnSpPr>
        <p:spPr>
          <a:xfrm>
            <a:off x="10060648" y="4781832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 bwMode="auto">
          <a:xfrm>
            <a:off x="9652678" y="4385758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9576464" y="4414964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10311207" y="4386849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0231496" y="4419504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2140560" y="449242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080334" y="452045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28" name="Straight Arrow Connector 227"/>
          <p:cNvCxnSpPr/>
          <p:nvPr/>
        </p:nvCxnSpPr>
        <p:spPr>
          <a:xfrm>
            <a:off x="5751760" y="5591493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ectangle 228"/>
          <p:cNvSpPr/>
          <p:nvPr/>
        </p:nvSpPr>
        <p:spPr bwMode="auto">
          <a:xfrm>
            <a:off x="4194248" y="5195419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4118034" y="5224625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1" name="Rectangle 230"/>
          <p:cNvSpPr/>
          <p:nvPr/>
        </p:nvSpPr>
        <p:spPr bwMode="auto">
          <a:xfrm>
            <a:off x="4852777" y="5196510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773066" y="5229165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3" name="Rectangle 232"/>
          <p:cNvSpPr/>
          <p:nvPr/>
        </p:nvSpPr>
        <p:spPr bwMode="auto">
          <a:xfrm>
            <a:off x="5914426" y="5196342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854200" y="5224380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5309364" y="5192554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5249138" y="5220592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37" name="Straight Arrow Connector 236"/>
          <p:cNvCxnSpPr/>
          <p:nvPr/>
        </p:nvCxnSpPr>
        <p:spPr>
          <a:xfrm>
            <a:off x="7725121" y="5463116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 bwMode="auto">
          <a:xfrm>
            <a:off x="7032116" y="5024394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6955902" y="5053600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7690645" y="5025485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7610934" y="5058140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4" name="Rectangle 243"/>
          <p:cNvSpPr/>
          <p:nvPr/>
        </p:nvSpPr>
        <p:spPr bwMode="auto">
          <a:xfrm>
            <a:off x="8147232" y="5021529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8087006" y="504956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357144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2970367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59" name="Freeform 158"/>
          <p:cNvSpPr/>
          <p:nvPr/>
        </p:nvSpPr>
        <p:spPr>
          <a:xfrm>
            <a:off x="2272336" y="3002621"/>
            <a:ext cx="8081554" cy="775405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1554" h="775405">
                <a:moveTo>
                  <a:pt x="0" y="680564"/>
                </a:moveTo>
                <a:cubicBezTo>
                  <a:pt x="92891" y="708141"/>
                  <a:pt x="917302" y="727011"/>
                  <a:pt x="1341119" y="637022"/>
                </a:cubicBezTo>
                <a:cubicBezTo>
                  <a:pt x="1764936" y="547034"/>
                  <a:pt x="2120536" y="246587"/>
                  <a:pt x="2542902" y="140633"/>
                </a:cubicBezTo>
                <a:cubicBezTo>
                  <a:pt x="2965268" y="34679"/>
                  <a:pt x="3397794" y="7102"/>
                  <a:pt x="3875314" y="1296"/>
                </a:cubicBezTo>
                <a:cubicBezTo>
                  <a:pt x="4352834" y="-4510"/>
                  <a:pt x="4979851" y="5650"/>
                  <a:pt x="5408022" y="105799"/>
                </a:cubicBezTo>
                <a:cubicBezTo>
                  <a:pt x="5836193" y="205948"/>
                  <a:pt x="6146799" y="491880"/>
                  <a:pt x="6444342" y="602188"/>
                </a:cubicBezTo>
                <a:cubicBezTo>
                  <a:pt x="6741885" y="712496"/>
                  <a:pt x="6920410" y="742976"/>
                  <a:pt x="7193279" y="767650"/>
                </a:cubicBezTo>
                <a:cubicBezTo>
                  <a:pt x="7466148" y="792324"/>
                  <a:pt x="8081554" y="750233"/>
                  <a:pt x="8081554" y="75023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59"/>
          <p:cNvSpPr/>
          <p:nvPr/>
        </p:nvSpPr>
        <p:spPr>
          <a:xfrm>
            <a:off x="3586874" y="3393839"/>
            <a:ext cx="5311484" cy="32082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0"/>
          <p:cNvSpPr/>
          <p:nvPr/>
        </p:nvSpPr>
        <p:spPr>
          <a:xfrm flipV="1">
            <a:off x="3647465" y="3823326"/>
            <a:ext cx="5311484" cy="241637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/>
        </p:nvSpPr>
        <p:spPr>
          <a:xfrm flipV="1">
            <a:off x="3704389" y="3850781"/>
            <a:ext cx="5311484" cy="75417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2393" h="465801">
                <a:moveTo>
                  <a:pt x="0" y="405865"/>
                </a:moveTo>
                <a:cubicBezTo>
                  <a:pt x="92891" y="433442"/>
                  <a:pt x="475808" y="130184"/>
                  <a:pt x="1075844" y="63077"/>
                </a:cubicBezTo>
                <a:cubicBezTo>
                  <a:pt x="1675880" y="-4030"/>
                  <a:pt x="2924035" y="-4218"/>
                  <a:pt x="3600215" y="3224"/>
                </a:cubicBezTo>
                <a:cubicBezTo>
                  <a:pt x="4077735" y="-2582"/>
                  <a:pt x="4734227" y="30631"/>
                  <a:pt x="5132923" y="107727"/>
                </a:cubicBezTo>
                <a:cubicBezTo>
                  <a:pt x="5531619" y="184823"/>
                  <a:pt x="5546804" y="358395"/>
                  <a:pt x="5992393" y="465801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5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222"/>
          <p:cNvCxnSpPr/>
          <p:nvPr/>
        </p:nvCxnSpPr>
        <p:spPr>
          <a:xfrm>
            <a:off x="7605515" y="2869112"/>
            <a:ext cx="866409" cy="157293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740219" y="3720430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Multi-Tenancy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Very similar to MPLS-VPN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VPNv4 / VPNv6 between </a:t>
            </a:r>
            <a:r>
              <a:rPr lang="en-US" sz="1800" dirty="0" err="1" smtClean="0"/>
              <a:t>ToR</a:t>
            </a:r>
            <a:r>
              <a:rPr lang="en-US" sz="1800" dirty="0" smtClean="0"/>
              <a:t> and Host </a:t>
            </a:r>
            <a:r>
              <a:rPr lang="en-US" sz="1800" dirty="0" err="1" smtClean="0"/>
              <a:t>GoBGP</a:t>
            </a:r>
            <a:endParaRPr lang="en-US" sz="1800" dirty="0" smtClean="0"/>
          </a:p>
          <a:p>
            <a:pPr>
              <a:spcBef>
                <a:spcPts val="800"/>
              </a:spcBef>
            </a:pPr>
            <a:r>
              <a:rPr lang="en-US" sz="1800" dirty="0" smtClean="0"/>
              <a:t>VPN Service Tuple expands to include VPN-SID:  |</a:t>
            </a:r>
            <a:r>
              <a:rPr lang="en-US" sz="1800" dirty="0" err="1" smtClean="0"/>
              <a:t>ToR-SRGB|Host-EPE|VPN|Prefix</a:t>
            </a:r>
            <a:r>
              <a:rPr lang="en-US" sz="1800" dirty="0" smtClean="0"/>
              <a:t>|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364707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478752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657299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77483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669600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777811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863832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243970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426004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4109385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431652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664385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722707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284565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664385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715968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4205845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772287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396300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972042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972042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972042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438202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849527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393527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438202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849527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393527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916939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916939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863832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393527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959970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478773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777811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863832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243970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722707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284565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863832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863832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400077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994360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400077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400077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994360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473572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916939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959970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994360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473572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958835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514167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419578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654263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654263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438202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4109384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863832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Rounded Rectangle 4"/>
          <p:cNvSpPr/>
          <p:nvPr/>
        </p:nvSpPr>
        <p:spPr>
          <a:xfrm>
            <a:off x="9276146" y="3759487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341" name="Rounded Rectangle 340"/>
          <p:cNvSpPr/>
          <p:nvPr/>
        </p:nvSpPr>
        <p:spPr>
          <a:xfrm>
            <a:off x="9259133" y="3720429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10705230" y="4372231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468891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665493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7565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656269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795353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799867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99" name="TextBox 198"/>
          <p:cNvSpPr txBox="1"/>
          <p:nvPr/>
        </p:nvSpPr>
        <p:spPr>
          <a:xfrm>
            <a:off x="7781431" y="3090793"/>
            <a:ext cx="1264976" cy="769441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  <a:p>
            <a:pPr eaLnBrk="0" hangingPunct="0"/>
            <a:r>
              <a:rPr lang="en-US" sz="1100" dirty="0">
                <a:solidFill>
                  <a:schemeClr val="tx1">
                    <a:lumMod val="75000"/>
                  </a:schemeClr>
                </a:solidFill>
              </a:rPr>
              <a:t>Gi0/0/0/27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</a:p>
          <a:p>
            <a:pPr eaLnBrk="0" hangingPunct="0"/>
            <a:r>
              <a:rPr lang="en-US" sz="1100" dirty="0" smtClean="0">
                <a:solidFill>
                  <a:srgbClr val="B64A47"/>
                </a:solidFill>
              </a:rPr>
              <a:t>EPE-SID 24027</a:t>
            </a:r>
          </a:p>
          <a:p>
            <a:pPr eaLnBrk="0" hangingPunct="0"/>
            <a:r>
              <a:rPr lang="en-US" sz="1100" dirty="0" smtClean="0">
                <a:solidFill>
                  <a:srgbClr val="FFC000"/>
                </a:solidFill>
              </a:rPr>
              <a:t>VPN-SID 99999</a:t>
            </a:r>
            <a:endParaRPr lang="en-US" sz="1100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93648" y="411725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949216" y="2352375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06" y="2442813"/>
            <a:ext cx="843308" cy="264457"/>
          </a:xfrm>
          <a:prstGeom prst="rect">
            <a:avLst/>
          </a:prstGeom>
        </p:spPr>
      </p:pic>
      <p:sp>
        <p:nvSpPr>
          <p:cNvPr id="215" name="Can 214"/>
          <p:cNvSpPr/>
          <p:nvPr/>
        </p:nvSpPr>
        <p:spPr>
          <a:xfrm>
            <a:off x="5822982" y="2254028"/>
            <a:ext cx="611801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ounded Rectangle 218"/>
          <p:cNvSpPr/>
          <p:nvPr/>
        </p:nvSpPr>
        <p:spPr>
          <a:xfrm>
            <a:off x="4307312" y="2407113"/>
            <a:ext cx="1012753" cy="40049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18" name="Rounded Rectangle 4"/>
          <p:cNvSpPr/>
          <p:nvPr/>
        </p:nvSpPr>
        <p:spPr>
          <a:xfrm>
            <a:off x="4266357" y="2474880"/>
            <a:ext cx="1081074" cy="2301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Overlay 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Service</a:t>
            </a:r>
          </a:p>
        </p:txBody>
      </p:sp>
      <p:cxnSp>
        <p:nvCxnSpPr>
          <p:cNvPr id="221" name="Straight Arrow Connector 220"/>
          <p:cNvCxnSpPr>
            <a:endCxn id="218" idx="3"/>
          </p:cNvCxnSpPr>
          <p:nvPr/>
        </p:nvCxnSpPr>
        <p:spPr>
          <a:xfrm flipH="1">
            <a:off x="5347431" y="2578585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2953565" y="2795188"/>
            <a:ext cx="1353747" cy="97553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610" y="2379772"/>
            <a:ext cx="59559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44546A"/>
                </a:solidFill>
                <a:latin typeface="Calibri"/>
              </a:rPr>
              <a:t>Msg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Bus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4468470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3867394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49" name="Straight Arrow Connector 248"/>
          <p:cNvCxnSpPr/>
          <p:nvPr/>
        </p:nvCxnSpPr>
        <p:spPr>
          <a:xfrm flipH="1">
            <a:off x="6469078" y="2599266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772434" y="2566297"/>
            <a:ext cx="977298" cy="938719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Tuple: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100200,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24027,</a:t>
            </a:r>
          </a:p>
          <a:p>
            <a:pPr eaLnBrk="0" hangingPunct="0"/>
            <a:r>
              <a:rPr lang="en-US" sz="1100" dirty="0" smtClean="0">
                <a:solidFill>
                  <a:srgbClr val="FFC000"/>
                </a:solidFill>
              </a:rPr>
              <a:t>99999,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10723428" y="4945269"/>
            <a:ext cx="542559" cy="556741"/>
            <a:chOff x="1133026" y="4155802"/>
            <a:chExt cx="542559" cy="556741"/>
          </a:xfrm>
        </p:grpSpPr>
        <p:sp>
          <p:nvSpPr>
            <p:cNvPr id="159" name="TextBox 158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161" name="Straight Connector 160"/>
          <p:cNvCxnSpPr>
            <a:stCxn id="160" idx="2"/>
          </p:cNvCxnSpPr>
          <p:nvPr/>
        </p:nvCxnSpPr>
        <p:spPr>
          <a:xfrm flipH="1" flipV="1">
            <a:off x="10292115" y="4754507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13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2823403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err="1" smtClean="0"/>
              <a:t>Dataplane</a:t>
            </a:r>
            <a:r>
              <a:rPr lang="en-US" sz="3400" b="0" dirty="0" smtClean="0"/>
              <a:t>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delivery (including ECMP)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3467680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3581725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3760272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28778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2772573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2880784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2966805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3346943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3528977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212358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3534625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3767358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3825680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4387538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3767358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3818941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308818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3875260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4499273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075015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075015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075015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3541175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2952500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3496500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3541175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2952500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3496500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019912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019912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2966805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3496500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062943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4581746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2880784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2966805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3346943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3825680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4387538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2966805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2966805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3503050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097333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3503050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3503050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097333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3576545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019912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062943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097333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3576545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061808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4617140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3522551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3757236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3757236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3541175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212357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2966805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2898326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168" name="Straight Arrow Connector 167"/>
          <p:cNvCxnSpPr/>
          <p:nvPr/>
        </p:nvCxnSpPr>
        <p:spPr>
          <a:xfrm>
            <a:off x="2582956" y="489136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424546" y="449528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48332" y="452449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1083075" y="449637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03364" y="452903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449620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452424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2140560" y="449242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080334" y="452045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357144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2970367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58" name="Rectangle 157"/>
          <p:cNvSpPr/>
          <p:nvPr/>
        </p:nvSpPr>
        <p:spPr bwMode="auto">
          <a:xfrm>
            <a:off x="1535498" y="449620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475099" y="453606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0" name="Rounded Rectangle 4"/>
          <p:cNvSpPr/>
          <p:nvPr/>
        </p:nvSpPr>
        <p:spPr>
          <a:xfrm>
            <a:off x="9269951" y="2866878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9252938" y="2827820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10699035" y="3479622"/>
            <a:ext cx="542559" cy="556741"/>
            <a:chOff x="1133026" y="4155802"/>
            <a:chExt cx="542559" cy="556741"/>
          </a:xfrm>
        </p:grpSpPr>
        <p:sp>
          <p:nvSpPr>
            <p:cNvPr id="163" name="TextBox 16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388901" y="3576282"/>
            <a:ext cx="897019" cy="377025"/>
            <a:chOff x="768764" y="2808804"/>
            <a:chExt cx="1759030" cy="468038"/>
          </a:xfrm>
        </p:grpSpPr>
        <p:sp>
          <p:nvSpPr>
            <p:cNvPr id="166" name="Rounded Rectangle 1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00" name="Straight Connector 199"/>
          <p:cNvCxnSpPr/>
          <p:nvPr/>
        </p:nvCxnSpPr>
        <p:spPr>
          <a:xfrm flipH="1" flipV="1">
            <a:off x="10292910" y="3772884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0630884" y="2863894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269" y="2907258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203" name="Rectangle 202"/>
          <p:cNvSpPr/>
          <p:nvPr/>
        </p:nvSpPr>
        <p:spPr>
          <a:xfrm>
            <a:off x="10587453" y="3224643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10717233" y="4052660"/>
            <a:ext cx="542559" cy="556741"/>
            <a:chOff x="1133026" y="4155802"/>
            <a:chExt cx="542559" cy="556741"/>
          </a:xfrm>
        </p:grpSpPr>
        <p:sp>
          <p:nvSpPr>
            <p:cNvPr id="205" name="TextBox 204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07" name="Straight Connector 206"/>
          <p:cNvCxnSpPr/>
          <p:nvPr/>
        </p:nvCxnSpPr>
        <p:spPr>
          <a:xfrm flipH="1" flipV="1">
            <a:off x="10285920" y="3861898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3759242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6202391" y="638528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 bwMode="auto">
          <a:xfrm>
            <a:off x="4043981" y="598920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967767" y="601841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4702510" y="599029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622799" y="602295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6365057" y="599012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304831" y="601816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5759995" y="598634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699769" y="601437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5154933" y="599012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094534" y="602998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7601383" y="5814412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 bwMode="auto">
          <a:xfrm>
            <a:off x="6103869" y="545807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027655" y="5487281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6762398" y="5459166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682687" y="5491821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2" name="Rectangle 251"/>
          <p:cNvSpPr/>
          <p:nvPr/>
        </p:nvSpPr>
        <p:spPr bwMode="auto">
          <a:xfrm>
            <a:off x="7819883" y="5455210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59657" y="548324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4" name="Rectangle 253"/>
          <p:cNvSpPr/>
          <p:nvPr/>
        </p:nvSpPr>
        <p:spPr bwMode="auto">
          <a:xfrm>
            <a:off x="7214821" y="5458998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7154422" y="549885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56" name="Straight Arrow Connector 255"/>
          <p:cNvCxnSpPr/>
          <p:nvPr/>
        </p:nvCxnSpPr>
        <p:spPr>
          <a:xfrm>
            <a:off x="9151796" y="5260966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/>
          <p:cNvSpPr/>
          <p:nvPr/>
        </p:nvSpPr>
        <p:spPr bwMode="auto">
          <a:xfrm>
            <a:off x="8214426" y="487851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8138212" y="4907726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9" name="Rectangle 258"/>
          <p:cNvSpPr/>
          <p:nvPr/>
        </p:nvSpPr>
        <p:spPr bwMode="auto">
          <a:xfrm>
            <a:off x="8872955" y="4879611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8793244" y="4912266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1" name="Rectangle 260"/>
          <p:cNvSpPr/>
          <p:nvPr/>
        </p:nvSpPr>
        <p:spPr bwMode="auto">
          <a:xfrm>
            <a:off x="9325378" y="4879443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9264979" y="4919303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>
            <a:off x="2185246" y="3002621"/>
            <a:ext cx="8081554" cy="775405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1554" h="775405">
                <a:moveTo>
                  <a:pt x="0" y="680564"/>
                </a:moveTo>
                <a:cubicBezTo>
                  <a:pt x="92891" y="708141"/>
                  <a:pt x="917302" y="727011"/>
                  <a:pt x="1341119" y="637022"/>
                </a:cubicBezTo>
                <a:cubicBezTo>
                  <a:pt x="1764936" y="547034"/>
                  <a:pt x="2120536" y="246587"/>
                  <a:pt x="2542902" y="140633"/>
                </a:cubicBezTo>
                <a:cubicBezTo>
                  <a:pt x="2965268" y="34679"/>
                  <a:pt x="3397794" y="7102"/>
                  <a:pt x="3875314" y="1296"/>
                </a:cubicBezTo>
                <a:cubicBezTo>
                  <a:pt x="4352834" y="-4510"/>
                  <a:pt x="4979851" y="5650"/>
                  <a:pt x="5408022" y="105799"/>
                </a:cubicBezTo>
                <a:cubicBezTo>
                  <a:pt x="5836193" y="205948"/>
                  <a:pt x="6146799" y="491880"/>
                  <a:pt x="6444342" y="602188"/>
                </a:cubicBezTo>
                <a:cubicBezTo>
                  <a:pt x="6741885" y="712496"/>
                  <a:pt x="6920410" y="742976"/>
                  <a:pt x="7193279" y="767650"/>
                </a:cubicBezTo>
                <a:cubicBezTo>
                  <a:pt x="7466148" y="792324"/>
                  <a:pt x="8081554" y="750233"/>
                  <a:pt x="8081554" y="75023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Freeform 267"/>
          <p:cNvSpPr/>
          <p:nvPr/>
        </p:nvSpPr>
        <p:spPr>
          <a:xfrm>
            <a:off x="3499784" y="3393839"/>
            <a:ext cx="5311484" cy="32082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reeform 268"/>
          <p:cNvSpPr/>
          <p:nvPr/>
        </p:nvSpPr>
        <p:spPr>
          <a:xfrm flipV="1">
            <a:off x="3560375" y="3823326"/>
            <a:ext cx="5311484" cy="241637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reeform 269"/>
          <p:cNvSpPr/>
          <p:nvPr/>
        </p:nvSpPr>
        <p:spPr>
          <a:xfrm flipV="1">
            <a:off x="3617299" y="3850781"/>
            <a:ext cx="5311484" cy="75417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2393" h="465801">
                <a:moveTo>
                  <a:pt x="0" y="405865"/>
                </a:moveTo>
                <a:cubicBezTo>
                  <a:pt x="92891" y="433442"/>
                  <a:pt x="475808" y="130184"/>
                  <a:pt x="1075844" y="63077"/>
                </a:cubicBezTo>
                <a:cubicBezTo>
                  <a:pt x="1675880" y="-4030"/>
                  <a:pt x="2924035" y="-4218"/>
                  <a:pt x="3600215" y="3224"/>
                </a:cubicBezTo>
                <a:cubicBezTo>
                  <a:pt x="4077735" y="-2582"/>
                  <a:pt x="4734227" y="30631"/>
                  <a:pt x="5132923" y="107727"/>
                </a:cubicBezTo>
                <a:cubicBezTo>
                  <a:pt x="5531619" y="184823"/>
                  <a:pt x="5546804" y="358395"/>
                  <a:pt x="5992393" y="465801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3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222"/>
          <p:cNvCxnSpPr>
            <a:endCxn id="154" idx="7"/>
          </p:cNvCxnSpPr>
          <p:nvPr/>
        </p:nvCxnSpPr>
        <p:spPr>
          <a:xfrm flipH="1">
            <a:off x="6198780" y="2859903"/>
            <a:ext cx="954266" cy="1969273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740219" y="3720430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Traffic Engineering (Path Selection)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Use BMP to export path attributes (</a:t>
            </a:r>
            <a:r>
              <a:rPr lang="en-US" sz="1800" dirty="0" err="1" smtClean="0"/>
              <a:t>ext-comms</a:t>
            </a:r>
            <a:r>
              <a:rPr lang="en-US" sz="1800" dirty="0" smtClean="0"/>
              <a:t>) from the network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Secure Path is reflected in Service Tuple label stack:  |S2|ToR-SRGB|Host-EPE|VPN|Prefix|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364707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478752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657299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77483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669600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777811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863832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243970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426004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4109385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431652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664385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722707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284565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664385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715968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4205845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772287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396300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972042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972042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972042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438202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849527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393527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438202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849527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393527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916939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916939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863832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393527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959970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478773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777811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863832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243970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722707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284565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863832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863832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400077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994360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400077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400077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994360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473572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916939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959970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994360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473572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958835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514167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419578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654263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654263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438202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4109384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863832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Rounded Rectangle 4"/>
          <p:cNvSpPr/>
          <p:nvPr/>
        </p:nvSpPr>
        <p:spPr>
          <a:xfrm>
            <a:off x="9276146" y="3759487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341" name="Rounded Rectangle 340"/>
          <p:cNvSpPr/>
          <p:nvPr/>
        </p:nvSpPr>
        <p:spPr>
          <a:xfrm>
            <a:off x="9259133" y="3720429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10705230" y="4372231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468891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665493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7565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656269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795353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799867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0593648" y="411725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949216" y="2352375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06" y="2442813"/>
            <a:ext cx="843308" cy="264457"/>
          </a:xfrm>
          <a:prstGeom prst="rect">
            <a:avLst/>
          </a:prstGeom>
        </p:spPr>
      </p:pic>
      <p:sp>
        <p:nvSpPr>
          <p:cNvPr id="215" name="Can 214"/>
          <p:cNvSpPr/>
          <p:nvPr/>
        </p:nvSpPr>
        <p:spPr>
          <a:xfrm>
            <a:off x="5822982" y="2254028"/>
            <a:ext cx="611801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ounded Rectangle 218"/>
          <p:cNvSpPr/>
          <p:nvPr/>
        </p:nvSpPr>
        <p:spPr>
          <a:xfrm>
            <a:off x="4307312" y="2407113"/>
            <a:ext cx="1012753" cy="40049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18" name="Rounded Rectangle 4"/>
          <p:cNvSpPr/>
          <p:nvPr/>
        </p:nvSpPr>
        <p:spPr>
          <a:xfrm>
            <a:off x="4266357" y="2474880"/>
            <a:ext cx="1081074" cy="2301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Secure Service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cxnSp>
        <p:nvCxnSpPr>
          <p:cNvPr id="221" name="Straight Arrow Connector 220"/>
          <p:cNvCxnSpPr>
            <a:endCxn id="218" idx="3"/>
          </p:cNvCxnSpPr>
          <p:nvPr/>
        </p:nvCxnSpPr>
        <p:spPr>
          <a:xfrm flipH="1">
            <a:off x="5347431" y="2578585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2953565" y="2795188"/>
            <a:ext cx="1353747" cy="97553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610" y="2379772"/>
            <a:ext cx="59559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44546A"/>
                </a:solidFill>
                <a:latin typeface="Calibri"/>
              </a:rPr>
              <a:t>Msg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Bus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4468470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3867394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49" name="Straight Arrow Connector 248"/>
          <p:cNvCxnSpPr/>
          <p:nvPr/>
        </p:nvCxnSpPr>
        <p:spPr>
          <a:xfrm flipH="1">
            <a:off x="6469078" y="2599266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772434" y="2365996"/>
            <a:ext cx="977298" cy="1107996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Tuple:</a:t>
            </a:r>
          </a:p>
          <a:p>
            <a:pPr eaLnBrk="0" hangingPunct="0"/>
            <a:r>
              <a:rPr lang="en-US" sz="1100" dirty="0" smtClean="0">
                <a:solidFill>
                  <a:srgbClr val="B64A47"/>
                </a:solidFill>
              </a:rPr>
              <a:t>100002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100200,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24027,</a:t>
            </a:r>
          </a:p>
          <a:p>
            <a:pPr eaLnBrk="0" hangingPunct="0"/>
            <a:r>
              <a:rPr lang="en-US" sz="1100" dirty="0" smtClean="0">
                <a:solidFill>
                  <a:srgbClr val="FFC000"/>
                </a:solidFill>
              </a:rPr>
              <a:t>99999,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10723428" y="4945269"/>
            <a:ext cx="542559" cy="556741"/>
            <a:chOff x="1133026" y="4155802"/>
            <a:chExt cx="542559" cy="556741"/>
          </a:xfrm>
        </p:grpSpPr>
        <p:sp>
          <p:nvSpPr>
            <p:cNvPr id="159" name="TextBox 158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161" name="Straight Connector 160"/>
          <p:cNvCxnSpPr>
            <a:stCxn id="160" idx="2"/>
          </p:cNvCxnSpPr>
          <p:nvPr/>
        </p:nvCxnSpPr>
        <p:spPr>
          <a:xfrm flipH="1" flipV="1">
            <a:off x="10292115" y="4754507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6233774" y="3212031"/>
            <a:ext cx="1856484" cy="261610"/>
          </a:xfrm>
          <a:prstGeom prst="rect">
            <a:avLst/>
          </a:prstGeom>
          <a:solidFill>
            <a:schemeClr val="bg1"/>
          </a:solidFill>
          <a:ln>
            <a:solidFill>
              <a:srgbClr val="C8514F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Secure Path 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ext-comm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 0:2</a:t>
            </a:r>
            <a:endParaRPr lang="en-US" sz="11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0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2823403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Traffic Engineering (Path Selection)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delivery (including ECMP)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3467680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3581725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3760272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28778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2772573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2880784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2966805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3346943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3528977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212358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3534625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3767358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3825680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4387538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3767358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3818941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308818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3875260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4499273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075015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075015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075015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3541175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2952500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3496500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3541175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2952500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3496500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019912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019912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2966805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3496500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062943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4581746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2880784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2966805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3346943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3825680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4387538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2966805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2966805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3503050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097333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3503050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3503050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097333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3576545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019912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062943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097333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3576545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061808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4617140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3522551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3757236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3757236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3541175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212357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2966805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2898326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168" name="Straight Arrow Connector 167"/>
          <p:cNvCxnSpPr/>
          <p:nvPr/>
        </p:nvCxnSpPr>
        <p:spPr>
          <a:xfrm>
            <a:off x="2582956" y="489136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424546" y="449528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48332" y="452449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1083075" y="449637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03364" y="452903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449620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4541626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2140560" y="449242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080334" y="452045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357144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2970367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58" name="Rectangle 157"/>
          <p:cNvSpPr/>
          <p:nvPr/>
        </p:nvSpPr>
        <p:spPr bwMode="auto">
          <a:xfrm>
            <a:off x="1535498" y="449620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475099" y="453606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0" name="Rounded Rectangle 4"/>
          <p:cNvSpPr/>
          <p:nvPr/>
        </p:nvSpPr>
        <p:spPr>
          <a:xfrm>
            <a:off x="9269951" y="2866878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9252938" y="2827820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10699035" y="3479622"/>
            <a:ext cx="542559" cy="556741"/>
            <a:chOff x="1133026" y="4155802"/>
            <a:chExt cx="542559" cy="556741"/>
          </a:xfrm>
        </p:grpSpPr>
        <p:sp>
          <p:nvSpPr>
            <p:cNvPr id="163" name="TextBox 16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388901" y="3576282"/>
            <a:ext cx="897019" cy="377025"/>
            <a:chOff x="768764" y="2808804"/>
            <a:chExt cx="1759030" cy="468038"/>
          </a:xfrm>
        </p:grpSpPr>
        <p:sp>
          <p:nvSpPr>
            <p:cNvPr id="166" name="Rounded Rectangle 1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00" name="Straight Connector 199"/>
          <p:cNvCxnSpPr/>
          <p:nvPr/>
        </p:nvCxnSpPr>
        <p:spPr>
          <a:xfrm flipH="1" flipV="1">
            <a:off x="10292910" y="3772884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0630884" y="2863894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269" y="2907258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203" name="Rectangle 202"/>
          <p:cNvSpPr/>
          <p:nvPr/>
        </p:nvSpPr>
        <p:spPr>
          <a:xfrm>
            <a:off x="10587453" y="3224643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10717233" y="4052660"/>
            <a:ext cx="542559" cy="556741"/>
            <a:chOff x="1133026" y="4155802"/>
            <a:chExt cx="542559" cy="556741"/>
          </a:xfrm>
        </p:grpSpPr>
        <p:sp>
          <p:nvSpPr>
            <p:cNvPr id="205" name="TextBox 204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07" name="Straight Connector 206"/>
          <p:cNvCxnSpPr/>
          <p:nvPr/>
        </p:nvCxnSpPr>
        <p:spPr>
          <a:xfrm flipH="1" flipV="1">
            <a:off x="10285920" y="3861898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15" idx="6"/>
          </p:cNvCxnSpPr>
          <p:nvPr/>
        </p:nvCxnSpPr>
        <p:spPr>
          <a:xfrm>
            <a:off x="8814592" y="3759242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6202391" y="638528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 bwMode="auto">
          <a:xfrm>
            <a:off x="4043981" y="598920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967767" y="601841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4702510" y="599029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622799" y="602295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6365057" y="599012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304831" y="601816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5759995" y="598634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699769" y="601437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5154933" y="599012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094534" y="602998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7601383" y="5814412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 bwMode="auto">
          <a:xfrm>
            <a:off x="6103869" y="545807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027655" y="5487281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6762398" y="5459166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682687" y="5491821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2" name="Rectangle 251"/>
          <p:cNvSpPr/>
          <p:nvPr/>
        </p:nvSpPr>
        <p:spPr bwMode="auto">
          <a:xfrm>
            <a:off x="7819883" y="5455210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59657" y="548324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4" name="Rectangle 253"/>
          <p:cNvSpPr/>
          <p:nvPr/>
        </p:nvSpPr>
        <p:spPr bwMode="auto">
          <a:xfrm>
            <a:off x="7214821" y="5458998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7154422" y="549885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56" name="Straight Arrow Connector 255"/>
          <p:cNvCxnSpPr/>
          <p:nvPr/>
        </p:nvCxnSpPr>
        <p:spPr>
          <a:xfrm>
            <a:off x="9151796" y="5260966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/>
          <p:cNvSpPr/>
          <p:nvPr/>
        </p:nvSpPr>
        <p:spPr bwMode="auto">
          <a:xfrm>
            <a:off x="8214426" y="487851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8138212" y="4907726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9" name="Rectangle 258"/>
          <p:cNvSpPr/>
          <p:nvPr/>
        </p:nvSpPr>
        <p:spPr bwMode="auto">
          <a:xfrm>
            <a:off x="8872955" y="4879611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8793244" y="4912266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1" name="Rectangle 260"/>
          <p:cNvSpPr/>
          <p:nvPr/>
        </p:nvSpPr>
        <p:spPr bwMode="auto">
          <a:xfrm>
            <a:off x="9325378" y="4879443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9264979" y="4919303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8" name="Freeform 207"/>
          <p:cNvSpPr/>
          <p:nvPr/>
        </p:nvSpPr>
        <p:spPr>
          <a:xfrm>
            <a:off x="2272337" y="3157967"/>
            <a:ext cx="3554180" cy="78069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720265 h 815106"/>
              <a:gd name="connsiteX1" fmla="*/ 1341119 w 8081554"/>
              <a:gd name="connsiteY1" fmla="*/ 676723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720265 h 815106"/>
              <a:gd name="connsiteX1" fmla="*/ 1362266 w 8081554"/>
              <a:gd name="connsiteY1" fmla="*/ 755556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581133 h 675974"/>
              <a:gd name="connsiteX1" fmla="*/ 1362266 w 8081554"/>
              <a:gd name="connsiteY1" fmla="*/ 616424 h 675974"/>
              <a:gd name="connsiteX2" fmla="*/ 3388864 w 8081554"/>
              <a:gd name="connsiteY2" fmla="*/ 612741 h 675974"/>
              <a:gd name="connsiteX3" fmla="*/ 4827022 w 8081554"/>
              <a:gd name="connsiteY3" fmla="*/ 246759 h 675974"/>
              <a:gd name="connsiteX4" fmla="*/ 5408022 w 8081554"/>
              <a:gd name="connsiteY4" fmla="*/ 6368 h 675974"/>
              <a:gd name="connsiteX5" fmla="*/ 6444342 w 8081554"/>
              <a:gd name="connsiteY5" fmla="*/ 502757 h 675974"/>
              <a:gd name="connsiteX6" fmla="*/ 7193279 w 8081554"/>
              <a:gd name="connsiteY6" fmla="*/ 668219 h 675974"/>
              <a:gd name="connsiteX7" fmla="*/ 8081554 w 8081554"/>
              <a:gd name="connsiteY7" fmla="*/ 650802 h 675974"/>
              <a:gd name="connsiteX0" fmla="*/ 0 w 8081554"/>
              <a:gd name="connsiteY0" fmla="*/ 610044 h 704885"/>
              <a:gd name="connsiteX1" fmla="*/ 1362266 w 8081554"/>
              <a:gd name="connsiteY1" fmla="*/ 645335 h 704885"/>
              <a:gd name="connsiteX2" fmla="*/ 3388864 w 8081554"/>
              <a:gd name="connsiteY2" fmla="*/ 641652 h 704885"/>
              <a:gd name="connsiteX3" fmla="*/ 4827022 w 8081554"/>
              <a:gd name="connsiteY3" fmla="*/ 275670 h 704885"/>
              <a:gd name="connsiteX4" fmla="*/ 6000195 w 8081554"/>
              <a:gd name="connsiteY4" fmla="*/ 5718 h 704885"/>
              <a:gd name="connsiteX5" fmla="*/ 6444342 w 8081554"/>
              <a:gd name="connsiteY5" fmla="*/ 531668 h 704885"/>
              <a:gd name="connsiteX6" fmla="*/ 7193279 w 8081554"/>
              <a:gd name="connsiteY6" fmla="*/ 697130 h 704885"/>
              <a:gd name="connsiteX7" fmla="*/ 8081554 w 8081554"/>
              <a:gd name="connsiteY7" fmla="*/ 679713 h 704885"/>
              <a:gd name="connsiteX0" fmla="*/ 0 w 8081554"/>
              <a:gd name="connsiteY0" fmla="*/ 606784 h 708503"/>
              <a:gd name="connsiteX1" fmla="*/ 1362266 w 8081554"/>
              <a:gd name="connsiteY1" fmla="*/ 642075 h 708503"/>
              <a:gd name="connsiteX2" fmla="*/ 3388864 w 8081554"/>
              <a:gd name="connsiteY2" fmla="*/ 638392 h 708503"/>
              <a:gd name="connsiteX3" fmla="*/ 4827022 w 8081554"/>
              <a:gd name="connsiteY3" fmla="*/ 272410 h 708503"/>
              <a:gd name="connsiteX4" fmla="*/ 6000195 w 8081554"/>
              <a:gd name="connsiteY4" fmla="*/ 2458 h 708503"/>
              <a:gd name="connsiteX5" fmla="*/ 7522941 w 8081554"/>
              <a:gd name="connsiteY5" fmla="*/ 429868 h 708503"/>
              <a:gd name="connsiteX6" fmla="*/ 7193279 w 8081554"/>
              <a:gd name="connsiteY6" fmla="*/ 693870 h 708503"/>
              <a:gd name="connsiteX7" fmla="*/ 8081554 w 8081554"/>
              <a:gd name="connsiteY7" fmla="*/ 676453 h 708503"/>
              <a:gd name="connsiteX0" fmla="*/ 0 w 8081554"/>
              <a:gd name="connsiteY0" fmla="*/ 606784 h 676453"/>
              <a:gd name="connsiteX1" fmla="*/ 1362266 w 8081554"/>
              <a:gd name="connsiteY1" fmla="*/ 642075 h 676453"/>
              <a:gd name="connsiteX2" fmla="*/ 3388864 w 8081554"/>
              <a:gd name="connsiteY2" fmla="*/ 638392 h 676453"/>
              <a:gd name="connsiteX3" fmla="*/ 4827022 w 8081554"/>
              <a:gd name="connsiteY3" fmla="*/ 272410 h 676453"/>
              <a:gd name="connsiteX4" fmla="*/ 6000195 w 8081554"/>
              <a:gd name="connsiteY4" fmla="*/ 2458 h 676453"/>
              <a:gd name="connsiteX5" fmla="*/ 7522941 w 8081554"/>
              <a:gd name="connsiteY5" fmla="*/ 429868 h 676453"/>
              <a:gd name="connsiteX6" fmla="*/ 8081554 w 8081554"/>
              <a:gd name="connsiteY6" fmla="*/ 676453 h 676453"/>
              <a:gd name="connsiteX0" fmla="*/ 0 w 8631429"/>
              <a:gd name="connsiteY0" fmla="*/ 606784 h 883390"/>
              <a:gd name="connsiteX1" fmla="*/ 1362266 w 8631429"/>
              <a:gd name="connsiteY1" fmla="*/ 642075 h 883390"/>
              <a:gd name="connsiteX2" fmla="*/ 3388864 w 8631429"/>
              <a:gd name="connsiteY2" fmla="*/ 638392 h 883390"/>
              <a:gd name="connsiteX3" fmla="*/ 4827022 w 8631429"/>
              <a:gd name="connsiteY3" fmla="*/ 272410 h 883390"/>
              <a:gd name="connsiteX4" fmla="*/ 6000195 w 8631429"/>
              <a:gd name="connsiteY4" fmla="*/ 2458 h 883390"/>
              <a:gd name="connsiteX5" fmla="*/ 7522941 w 8631429"/>
              <a:gd name="connsiteY5" fmla="*/ 429868 h 883390"/>
              <a:gd name="connsiteX6" fmla="*/ 8631429 w 8631429"/>
              <a:gd name="connsiteY6" fmla="*/ 883390 h 88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31429" h="883390">
                <a:moveTo>
                  <a:pt x="0" y="606784"/>
                </a:moveTo>
                <a:cubicBezTo>
                  <a:pt x="92891" y="634361"/>
                  <a:pt x="797455" y="636807"/>
                  <a:pt x="1362266" y="642075"/>
                </a:cubicBezTo>
                <a:cubicBezTo>
                  <a:pt x="1927077" y="647343"/>
                  <a:pt x="2811405" y="700003"/>
                  <a:pt x="3388864" y="638392"/>
                </a:cubicBezTo>
                <a:cubicBezTo>
                  <a:pt x="3966323" y="576781"/>
                  <a:pt x="4391800" y="378399"/>
                  <a:pt x="4827022" y="272410"/>
                </a:cubicBezTo>
                <a:cubicBezTo>
                  <a:pt x="5262244" y="166421"/>
                  <a:pt x="5550875" y="-23785"/>
                  <a:pt x="6000195" y="2458"/>
                </a:cubicBezTo>
                <a:cubicBezTo>
                  <a:pt x="6449515" y="28701"/>
                  <a:pt x="7084402" y="283046"/>
                  <a:pt x="7522941" y="429868"/>
                </a:cubicBezTo>
                <a:cubicBezTo>
                  <a:pt x="7961480" y="576690"/>
                  <a:pt x="8515051" y="832018"/>
                  <a:pt x="8631429" y="883390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/>
          <p:cNvSpPr/>
          <p:nvPr/>
        </p:nvSpPr>
        <p:spPr>
          <a:xfrm>
            <a:off x="3586874" y="3425320"/>
            <a:ext cx="2248080" cy="594142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2789 h 970704"/>
              <a:gd name="connsiteX1" fmla="*/ 859695 w 6159415"/>
              <a:gd name="connsiteY1" fmla="*/ 457266 h 970704"/>
              <a:gd name="connsiteX2" fmla="*/ 2267803 w 6159415"/>
              <a:gd name="connsiteY2" fmla="*/ 149485 h 970704"/>
              <a:gd name="connsiteX3" fmla="*/ 3600215 w 6159415"/>
              <a:gd name="connsiteY3" fmla="*/ 10148 h 970704"/>
              <a:gd name="connsiteX4" fmla="*/ 4870458 w 6159415"/>
              <a:gd name="connsiteY4" fmla="*/ 413439 h 970704"/>
              <a:gd name="connsiteX5" fmla="*/ 6159415 w 6159415"/>
              <a:gd name="connsiteY5" fmla="*/ 970704 h 9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9415" h="970704">
                <a:moveTo>
                  <a:pt x="0" y="412789"/>
                </a:moveTo>
                <a:cubicBezTo>
                  <a:pt x="92891" y="440366"/>
                  <a:pt x="481728" y="501150"/>
                  <a:pt x="859695" y="457266"/>
                </a:cubicBezTo>
                <a:cubicBezTo>
                  <a:pt x="1237662" y="413382"/>
                  <a:pt x="1811050" y="224005"/>
                  <a:pt x="2267803" y="149485"/>
                </a:cubicBezTo>
                <a:cubicBezTo>
                  <a:pt x="2724556" y="74965"/>
                  <a:pt x="3166439" y="-33844"/>
                  <a:pt x="3600215" y="10148"/>
                </a:cubicBezTo>
                <a:cubicBezTo>
                  <a:pt x="4033991" y="54140"/>
                  <a:pt x="4443925" y="253346"/>
                  <a:pt x="4870458" y="413439"/>
                </a:cubicBezTo>
                <a:cubicBezTo>
                  <a:pt x="5296991" y="573532"/>
                  <a:pt x="5713827" y="820616"/>
                  <a:pt x="6159415" y="970704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 209"/>
          <p:cNvSpPr/>
          <p:nvPr/>
        </p:nvSpPr>
        <p:spPr>
          <a:xfrm flipV="1">
            <a:off x="3647465" y="3851423"/>
            <a:ext cx="2204537" cy="22264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040113"/>
              <a:gd name="connsiteY0" fmla="*/ 402903 h 462823"/>
              <a:gd name="connsiteX1" fmla="*/ 859695 w 6040113"/>
              <a:gd name="connsiteY1" fmla="*/ 447380 h 462823"/>
              <a:gd name="connsiteX2" fmla="*/ 2267803 w 6040113"/>
              <a:gd name="connsiteY2" fmla="*/ 139599 h 462823"/>
              <a:gd name="connsiteX3" fmla="*/ 3600215 w 6040113"/>
              <a:gd name="connsiteY3" fmla="*/ 262 h 462823"/>
              <a:gd name="connsiteX4" fmla="*/ 5132923 w 6040113"/>
              <a:gd name="connsiteY4" fmla="*/ 104765 h 462823"/>
              <a:gd name="connsiteX5" fmla="*/ 6040113 w 6040113"/>
              <a:gd name="connsiteY5" fmla="*/ 103918 h 462823"/>
              <a:gd name="connsiteX0" fmla="*/ 0 w 6040113"/>
              <a:gd name="connsiteY0" fmla="*/ 423038 h 482958"/>
              <a:gd name="connsiteX1" fmla="*/ 859695 w 6040113"/>
              <a:gd name="connsiteY1" fmla="*/ 467515 h 482958"/>
              <a:gd name="connsiteX2" fmla="*/ 2267803 w 6040113"/>
              <a:gd name="connsiteY2" fmla="*/ 159734 h 482958"/>
              <a:gd name="connsiteX3" fmla="*/ 3600215 w 6040113"/>
              <a:gd name="connsiteY3" fmla="*/ 20397 h 482958"/>
              <a:gd name="connsiteX4" fmla="*/ 5132922 w 6040113"/>
              <a:gd name="connsiteY4" fmla="*/ 11556 h 482958"/>
              <a:gd name="connsiteX5" fmla="*/ 6040113 w 6040113"/>
              <a:gd name="connsiteY5" fmla="*/ 124053 h 48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0113" h="482958">
                <a:moveTo>
                  <a:pt x="0" y="423038"/>
                </a:moveTo>
                <a:cubicBezTo>
                  <a:pt x="92891" y="450615"/>
                  <a:pt x="481728" y="511399"/>
                  <a:pt x="859695" y="467515"/>
                </a:cubicBezTo>
                <a:cubicBezTo>
                  <a:pt x="1237662" y="423631"/>
                  <a:pt x="1811050" y="234254"/>
                  <a:pt x="2267803" y="159734"/>
                </a:cubicBezTo>
                <a:cubicBezTo>
                  <a:pt x="2724556" y="85214"/>
                  <a:pt x="3122695" y="45093"/>
                  <a:pt x="3600215" y="20397"/>
                </a:cubicBezTo>
                <a:cubicBezTo>
                  <a:pt x="4077735" y="-4299"/>
                  <a:pt x="4726272" y="-5720"/>
                  <a:pt x="5132922" y="11556"/>
                </a:cubicBezTo>
                <a:cubicBezTo>
                  <a:pt x="5539572" y="28832"/>
                  <a:pt x="5594524" y="16647"/>
                  <a:pt x="6040113" y="124053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0"/>
          <p:cNvSpPr/>
          <p:nvPr/>
        </p:nvSpPr>
        <p:spPr>
          <a:xfrm flipV="1">
            <a:off x="3704388" y="4021687"/>
            <a:ext cx="2117451" cy="58886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  <a:gd name="connsiteX0" fmla="*/ 0 w 5992393"/>
              <a:gd name="connsiteY0" fmla="*/ 409775 h 469711"/>
              <a:gd name="connsiteX1" fmla="*/ 1075844 w 5992393"/>
              <a:gd name="connsiteY1" fmla="*/ 66987 h 469711"/>
              <a:gd name="connsiteX2" fmla="*/ 3600215 w 5992393"/>
              <a:gd name="connsiteY2" fmla="*/ 7134 h 469711"/>
              <a:gd name="connsiteX3" fmla="*/ 4727300 w 5992393"/>
              <a:gd name="connsiteY3" fmla="*/ 166413 h 469711"/>
              <a:gd name="connsiteX4" fmla="*/ 5992393 w 5992393"/>
              <a:gd name="connsiteY4" fmla="*/ 469711 h 469711"/>
              <a:gd name="connsiteX0" fmla="*/ 0 w 5801510"/>
              <a:gd name="connsiteY0" fmla="*/ 409775 h 411542"/>
              <a:gd name="connsiteX1" fmla="*/ 1075844 w 5801510"/>
              <a:gd name="connsiteY1" fmla="*/ 66987 h 411542"/>
              <a:gd name="connsiteX2" fmla="*/ 3600215 w 5801510"/>
              <a:gd name="connsiteY2" fmla="*/ 7134 h 411542"/>
              <a:gd name="connsiteX3" fmla="*/ 4727300 w 5801510"/>
              <a:gd name="connsiteY3" fmla="*/ 166413 h 411542"/>
              <a:gd name="connsiteX4" fmla="*/ 5801510 w 5801510"/>
              <a:gd name="connsiteY4" fmla="*/ 317556 h 41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510" h="411542">
                <a:moveTo>
                  <a:pt x="0" y="409775"/>
                </a:moveTo>
                <a:cubicBezTo>
                  <a:pt x="92891" y="437352"/>
                  <a:pt x="475808" y="134094"/>
                  <a:pt x="1075844" y="66987"/>
                </a:cubicBezTo>
                <a:cubicBezTo>
                  <a:pt x="1675880" y="-120"/>
                  <a:pt x="2991639" y="-9437"/>
                  <a:pt x="3600215" y="7134"/>
                </a:cubicBezTo>
                <a:cubicBezTo>
                  <a:pt x="4208791" y="23705"/>
                  <a:pt x="4360418" y="114676"/>
                  <a:pt x="4727300" y="166413"/>
                </a:cubicBezTo>
                <a:cubicBezTo>
                  <a:pt x="5094182" y="218150"/>
                  <a:pt x="5355921" y="210150"/>
                  <a:pt x="5801510" y="317556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/>
          <p:cNvSpPr/>
          <p:nvPr/>
        </p:nvSpPr>
        <p:spPr>
          <a:xfrm rot="21132715">
            <a:off x="4923814" y="3284192"/>
            <a:ext cx="3554180" cy="78069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720265 h 815106"/>
              <a:gd name="connsiteX1" fmla="*/ 1341119 w 8081554"/>
              <a:gd name="connsiteY1" fmla="*/ 676723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720265 h 815106"/>
              <a:gd name="connsiteX1" fmla="*/ 1362266 w 8081554"/>
              <a:gd name="connsiteY1" fmla="*/ 755556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581133 h 675974"/>
              <a:gd name="connsiteX1" fmla="*/ 1362266 w 8081554"/>
              <a:gd name="connsiteY1" fmla="*/ 616424 h 675974"/>
              <a:gd name="connsiteX2" fmla="*/ 3388864 w 8081554"/>
              <a:gd name="connsiteY2" fmla="*/ 612741 h 675974"/>
              <a:gd name="connsiteX3" fmla="*/ 4827022 w 8081554"/>
              <a:gd name="connsiteY3" fmla="*/ 246759 h 675974"/>
              <a:gd name="connsiteX4" fmla="*/ 5408022 w 8081554"/>
              <a:gd name="connsiteY4" fmla="*/ 6368 h 675974"/>
              <a:gd name="connsiteX5" fmla="*/ 6444342 w 8081554"/>
              <a:gd name="connsiteY5" fmla="*/ 502757 h 675974"/>
              <a:gd name="connsiteX6" fmla="*/ 7193279 w 8081554"/>
              <a:gd name="connsiteY6" fmla="*/ 668219 h 675974"/>
              <a:gd name="connsiteX7" fmla="*/ 8081554 w 8081554"/>
              <a:gd name="connsiteY7" fmla="*/ 650802 h 675974"/>
              <a:gd name="connsiteX0" fmla="*/ 0 w 8081554"/>
              <a:gd name="connsiteY0" fmla="*/ 610044 h 704885"/>
              <a:gd name="connsiteX1" fmla="*/ 1362266 w 8081554"/>
              <a:gd name="connsiteY1" fmla="*/ 645335 h 704885"/>
              <a:gd name="connsiteX2" fmla="*/ 3388864 w 8081554"/>
              <a:gd name="connsiteY2" fmla="*/ 641652 h 704885"/>
              <a:gd name="connsiteX3" fmla="*/ 4827022 w 8081554"/>
              <a:gd name="connsiteY3" fmla="*/ 275670 h 704885"/>
              <a:gd name="connsiteX4" fmla="*/ 6000195 w 8081554"/>
              <a:gd name="connsiteY4" fmla="*/ 5718 h 704885"/>
              <a:gd name="connsiteX5" fmla="*/ 6444342 w 8081554"/>
              <a:gd name="connsiteY5" fmla="*/ 531668 h 704885"/>
              <a:gd name="connsiteX6" fmla="*/ 7193279 w 8081554"/>
              <a:gd name="connsiteY6" fmla="*/ 697130 h 704885"/>
              <a:gd name="connsiteX7" fmla="*/ 8081554 w 8081554"/>
              <a:gd name="connsiteY7" fmla="*/ 679713 h 704885"/>
              <a:gd name="connsiteX0" fmla="*/ 0 w 8081554"/>
              <a:gd name="connsiteY0" fmla="*/ 606784 h 708503"/>
              <a:gd name="connsiteX1" fmla="*/ 1362266 w 8081554"/>
              <a:gd name="connsiteY1" fmla="*/ 642075 h 708503"/>
              <a:gd name="connsiteX2" fmla="*/ 3388864 w 8081554"/>
              <a:gd name="connsiteY2" fmla="*/ 638392 h 708503"/>
              <a:gd name="connsiteX3" fmla="*/ 4827022 w 8081554"/>
              <a:gd name="connsiteY3" fmla="*/ 272410 h 708503"/>
              <a:gd name="connsiteX4" fmla="*/ 6000195 w 8081554"/>
              <a:gd name="connsiteY4" fmla="*/ 2458 h 708503"/>
              <a:gd name="connsiteX5" fmla="*/ 7522941 w 8081554"/>
              <a:gd name="connsiteY5" fmla="*/ 429868 h 708503"/>
              <a:gd name="connsiteX6" fmla="*/ 7193279 w 8081554"/>
              <a:gd name="connsiteY6" fmla="*/ 693870 h 708503"/>
              <a:gd name="connsiteX7" fmla="*/ 8081554 w 8081554"/>
              <a:gd name="connsiteY7" fmla="*/ 676453 h 708503"/>
              <a:gd name="connsiteX0" fmla="*/ 0 w 8081554"/>
              <a:gd name="connsiteY0" fmla="*/ 606784 h 676453"/>
              <a:gd name="connsiteX1" fmla="*/ 1362266 w 8081554"/>
              <a:gd name="connsiteY1" fmla="*/ 642075 h 676453"/>
              <a:gd name="connsiteX2" fmla="*/ 3388864 w 8081554"/>
              <a:gd name="connsiteY2" fmla="*/ 638392 h 676453"/>
              <a:gd name="connsiteX3" fmla="*/ 4827022 w 8081554"/>
              <a:gd name="connsiteY3" fmla="*/ 272410 h 676453"/>
              <a:gd name="connsiteX4" fmla="*/ 6000195 w 8081554"/>
              <a:gd name="connsiteY4" fmla="*/ 2458 h 676453"/>
              <a:gd name="connsiteX5" fmla="*/ 7522941 w 8081554"/>
              <a:gd name="connsiteY5" fmla="*/ 429868 h 676453"/>
              <a:gd name="connsiteX6" fmla="*/ 8081554 w 8081554"/>
              <a:gd name="connsiteY6" fmla="*/ 676453 h 676453"/>
              <a:gd name="connsiteX0" fmla="*/ 0 w 8631429"/>
              <a:gd name="connsiteY0" fmla="*/ 606784 h 883390"/>
              <a:gd name="connsiteX1" fmla="*/ 1362266 w 8631429"/>
              <a:gd name="connsiteY1" fmla="*/ 642075 h 883390"/>
              <a:gd name="connsiteX2" fmla="*/ 3388864 w 8631429"/>
              <a:gd name="connsiteY2" fmla="*/ 638392 h 883390"/>
              <a:gd name="connsiteX3" fmla="*/ 4827022 w 8631429"/>
              <a:gd name="connsiteY3" fmla="*/ 272410 h 883390"/>
              <a:gd name="connsiteX4" fmla="*/ 6000195 w 8631429"/>
              <a:gd name="connsiteY4" fmla="*/ 2458 h 883390"/>
              <a:gd name="connsiteX5" fmla="*/ 7522941 w 8631429"/>
              <a:gd name="connsiteY5" fmla="*/ 429868 h 883390"/>
              <a:gd name="connsiteX6" fmla="*/ 8631429 w 8631429"/>
              <a:gd name="connsiteY6" fmla="*/ 883390 h 88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31429" h="883390">
                <a:moveTo>
                  <a:pt x="0" y="606784"/>
                </a:moveTo>
                <a:cubicBezTo>
                  <a:pt x="92891" y="634361"/>
                  <a:pt x="797455" y="636807"/>
                  <a:pt x="1362266" y="642075"/>
                </a:cubicBezTo>
                <a:cubicBezTo>
                  <a:pt x="1927077" y="647343"/>
                  <a:pt x="2811405" y="700003"/>
                  <a:pt x="3388864" y="638392"/>
                </a:cubicBezTo>
                <a:cubicBezTo>
                  <a:pt x="3966323" y="576781"/>
                  <a:pt x="4391800" y="378399"/>
                  <a:pt x="4827022" y="272410"/>
                </a:cubicBezTo>
                <a:cubicBezTo>
                  <a:pt x="5262244" y="166421"/>
                  <a:pt x="5550875" y="-23785"/>
                  <a:pt x="6000195" y="2458"/>
                </a:cubicBezTo>
                <a:cubicBezTo>
                  <a:pt x="6449515" y="28701"/>
                  <a:pt x="7084402" y="283046"/>
                  <a:pt x="7522941" y="429868"/>
                </a:cubicBezTo>
                <a:cubicBezTo>
                  <a:pt x="7961480" y="576690"/>
                  <a:pt x="8515051" y="832018"/>
                  <a:pt x="8631429" y="883390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reeform 227"/>
          <p:cNvSpPr/>
          <p:nvPr/>
        </p:nvSpPr>
        <p:spPr>
          <a:xfrm rot="21132715">
            <a:off x="6237520" y="3441824"/>
            <a:ext cx="3860827" cy="69166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2789 h 970704"/>
              <a:gd name="connsiteX1" fmla="*/ 859695 w 6159415"/>
              <a:gd name="connsiteY1" fmla="*/ 457266 h 970704"/>
              <a:gd name="connsiteX2" fmla="*/ 2267803 w 6159415"/>
              <a:gd name="connsiteY2" fmla="*/ 149485 h 970704"/>
              <a:gd name="connsiteX3" fmla="*/ 3600215 w 6159415"/>
              <a:gd name="connsiteY3" fmla="*/ 10148 h 970704"/>
              <a:gd name="connsiteX4" fmla="*/ 4870458 w 6159415"/>
              <a:gd name="connsiteY4" fmla="*/ 413439 h 970704"/>
              <a:gd name="connsiteX5" fmla="*/ 6159415 w 6159415"/>
              <a:gd name="connsiteY5" fmla="*/ 970704 h 970704"/>
              <a:gd name="connsiteX0" fmla="*/ 0 w 9176873"/>
              <a:gd name="connsiteY0" fmla="*/ 412789 h 1044473"/>
              <a:gd name="connsiteX1" fmla="*/ 859695 w 9176873"/>
              <a:gd name="connsiteY1" fmla="*/ 457266 h 1044473"/>
              <a:gd name="connsiteX2" fmla="*/ 2267803 w 9176873"/>
              <a:gd name="connsiteY2" fmla="*/ 149485 h 1044473"/>
              <a:gd name="connsiteX3" fmla="*/ 3600215 w 9176873"/>
              <a:gd name="connsiteY3" fmla="*/ 10148 h 1044473"/>
              <a:gd name="connsiteX4" fmla="*/ 4870458 w 9176873"/>
              <a:gd name="connsiteY4" fmla="*/ 413439 h 1044473"/>
              <a:gd name="connsiteX5" fmla="*/ 9176873 w 9176873"/>
              <a:gd name="connsiteY5" fmla="*/ 1044473 h 1044473"/>
              <a:gd name="connsiteX0" fmla="*/ 0 w 9176873"/>
              <a:gd name="connsiteY0" fmla="*/ 412789 h 1044473"/>
              <a:gd name="connsiteX1" fmla="*/ 859695 w 9176873"/>
              <a:gd name="connsiteY1" fmla="*/ 457266 h 1044473"/>
              <a:gd name="connsiteX2" fmla="*/ 2267803 w 9176873"/>
              <a:gd name="connsiteY2" fmla="*/ 149485 h 1044473"/>
              <a:gd name="connsiteX3" fmla="*/ 3600215 w 9176873"/>
              <a:gd name="connsiteY3" fmla="*/ 10148 h 1044473"/>
              <a:gd name="connsiteX4" fmla="*/ 4870458 w 9176873"/>
              <a:gd name="connsiteY4" fmla="*/ 413439 h 1044473"/>
              <a:gd name="connsiteX5" fmla="*/ 9176873 w 9176873"/>
              <a:gd name="connsiteY5" fmla="*/ 1044473 h 1044473"/>
              <a:gd name="connsiteX0" fmla="*/ 0 w 10578109"/>
              <a:gd name="connsiteY0" fmla="*/ 412789 h 1130035"/>
              <a:gd name="connsiteX1" fmla="*/ 859695 w 10578109"/>
              <a:gd name="connsiteY1" fmla="*/ 457266 h 1130035"/>
              <a:gd name="connsiteX2" fmla="*/ 2267803 w 10578109"/>
              <a:gd name="connsiteY2" fmla="*/ 149485 h 1130035"/>
              <a:gd name="connsiteX3" fmla="*/ 3600215 w 10578109"/>
              <a:gd name="connsiteY3" fmla="*/ 10148 h 1130035"/>
              <a:gd name="connsiteX4" fmla="*/ 4870458 w 10578109"/>
              <a:gd name="connsiteY4" fmla="*/ 413439 h 1130035"/>
              <a:gd name="connsiteX5" fmla="*/ 10578109 w 10578109"/>
              <a:gd name="connsiteY5" fmla="*/ 1130034 h 113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8109" h="1130035">
                <a:moveTo>
                  <a:pt x="0" y="412789"/>
                </a:moveTo>
                <a:cubicBezTo>
                  <a:pt x="92891" y="440366"/>
                  <a:pt x="481728" y="501150"/>
                  <a:pt x="859695" y="457266"/>
                </a:cubicBezTo>
                <a:cubicBezTo>
                  <a:pt x="1237662" y="413382"/>
                  <a:pt x="1811050" y="224005"/>
                  <a:pt x="2267803" y="149485"/>
                </a:cubicBezTo>
                <a:cubicBezTo>
                  <a:pt x="2724556" y="74965"/>
                  <a:pt x="3166439" y="-33844"/>
                  <a:pt x="3600215" y="10148"/>
                </a:cubicBezTo>
                <a:cubicBezTo>
                  <a:pt x="4033991" y="54140"/>
                  <a:pt x="3707476" y="226791"/>
                  <a:pt x="4870458" y="413439"/>
                </a:cubicBezTo>
                <a:cubicBezTo>
                  <a:pt x="6033440" y="600087"/>
                  <a:pt x="10089484" y="1062597"/>
                  <a:pt x="10578109" y="1130034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reeform 228"/>
          <p:cNvSpPr/>
          <p:nvPr/>
        </p:nvSpPr>
        <p:spPr>
          <a:xfrm rot="21132715" flipV="1">
            <a:off x="6298942" y="3977648"/>
            <a:ext cx="2204537" cy="22264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040113"/>
              <a:gd name="connsiteY0" fmla="*/ 402903 h 462823"/>
              <a:gd name="connsiteX1" fmla="*/ 859695 w 6040113"/>
              <a:gd name="connsiteY1" fmla="*/ 447380 h 462823"/>
              <a:gd name="connsiteX2" fmla="*/ 2267803 w 6040113"/>
              <a:gd name="connsiteY2" fmla="*/ 139599 h 462823"/>
              <a:gd name="connsiteX3" fmla="*/ 3600215 w 6040113"/>
              <a:gd name="connsiteY3" fmla="*/ 262 h 462823"/>
              <a:gd name="connsiteX4" fmla="*/ 5132923 w 6040113"/>
              <a:gd name="connsiteY4" fmla="*/ 104765 h 462823"/>
              <a:gd name="connsiteX5" fmla="*/ 6040113 w 6040113"/>
              <a:gd name="connsiteY5" fmla="*/ 103918 h 462823"/>
              <a:gd name="connsiteX0" fmla="*/ 0 w 6040113"/>
              <a:gd name="connsiteY0" fmla="*/ 423038 h 482958"/>
              <a:gd name="connsiteX1" fmla="*/ 859695 w 6040113"/>
              <a:gd name="connsiteY1" fmla="*/ 467515 h 482958"/>
              <a:gd name="connsiteX2" fmla="*/ 2267803 w 6040113"/>
              <a:gd name="connsiteY2" fmla="*/ 159734 h 482958"/>
              <a:gd name="connsiteX3" fmla="*/ 3600215 w 6040113"/>
              <a:gd name="connsiteY3" fmla="*/ 20397 h 482958"/>
              <a:gd name="connsiteX4" fmla="*/ 5132922 w 6040113"/>
              <a:gd name="connsiteY4" fmla="*/ 11556 h 482958"/>
              <a:gd name="connsiteX5" fmla="*/ 6040113 w 6040113"/>
              <a:gd name="connsiteY5" fmla="*/ 124053 h 48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0113" h="482958">
                <a:moveTo>
                  <a:pt x="0" y="423038"/>
                </a:moveTo>
                <a:cubicBezTo>
                  <a:pt x="92891" y="450615"/>
                  <a:pt x="481728" y="511399"/>
                  <a:pt x="859695" y="467515"/>
                </a:cubicBezTo>
                <a:cubicBezTo>
                  <a:pt x="1237662" y="423631"/>
                  <a:pt x="1811050" y="234254"/>
                  <a:pt x="2267803" y="159734"/>
                </a:cubicBezTo>
                <a:cubicBezTo>
                  <a:pt x="2724556" y="85214"/>
                  <a:pt x="3122695" y="45093"/>
                  <a:pt x="3600215" y="20397"/>
                </a:cubicBezTo>
                <a:cubicBezTo>
                  <a:pt x="4077735" y="-4299"/>
                  <a:pt x="4726272" y="-5720"/>
                  <a:pt x="5132922" y="11556"/>
                </a:cubicBezTo>
                <a:cubicBezTo>
                  <a:pt x="5539572" y="28832"/>
                  <a:pt x="5594524" y="16647"/>
                  <a:pt x="6040113" y="12405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/>
          <p:cNvSpPr/>
          <p:nvPr/>
        </p:nvSpPr>
        <p:spPr>
          <a:xfrm rot="21132715" flipV="1">
            <a:off x="6355865" y="4147912"/>
            <a:ext cx="2117451" cy="58886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  <a:gd name="connsiteX0" fmla="*/ 0 w 5992393"/>
              <a:gd name="connsiteY0" fmla="*/ 409775 h 469711"/>
              <a:gd name="connsiteX1" fmla="*/ 1075844 w 5992393"/>
              <a:gd name="connsiteY1" fmla="*/ 66987 h 469711"/>
              <a:gd name="connsiteX2" fmla="*/ 3600215 w 5992393"/>
              <a:gd name="connsiteY2" fmla="*/ 7134 h 469711"/>
              <a:gd name="connsiteX3" fmla="*/ 4727300 w 5992393"/>
              <a:gd name="connsiteY3" fmla="*/ 166413 h 469711"/>
              <a:gd name="connsiteX4" fmla="*/ 5992393 w 5992393"/>
              <a:gd name="connsiteY4" fmla="*/ 469711 h 469711"/>
              <a:gd name="connsiteX0" fmla="*/ 0 w 5801510"/>
              <a:gd name="connsiteY0" fmla="*/ 409775 h 411542"/>
              <a:gd name="connsiteX1" fmla="*/ 1075844 w 5801510"/>
              <a:gd name="connsiteY1" fmla="*/ 66987 h 411542"/>
              <a:gd name="connsiteX2" fmla="*/ 3600215 w 5801510"/>
              <a:gd name="connsiteY2" fmla="*/ 7134 h 411542"/>
              <a:gd name="connsiteX3" fmla="*/ 4727300 w 5801510"/>
              <a:gd name="connsiteY3" fmla="*/ 166413 h 411542"/>
              <a:gd name="connsiteX4" fmla="*/ 5801510 w 5801510"/>
              <a:gd name="connsiteY4" fmla="*/ 317556 h 41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510" h="411542">
                <a:moveTo>
                  <a:pt x="0" y="409775"/>
                </a:moveTo>
                <a:cubicBezTo>
                  <a:pt x="92891" y="437352"/>
                  <a:pt x="475808" y="134094"/>
                  <a:pt x="1075844" y="66987"/>
                </a:cubicBezTo>
                <a:cubicBezTo>
                  <a:pt x="1675880" y="-120"/>
                  <a:pt x="2991639" y="-9437"/>
                  <a:pt x="3600215" y="7134"/>
                </a:cubicBezTo>
                <a:cubicBezTo>
                  <a:pt x="4208791" y="23705"/>
                  <a:pt x="4360418" y="114676"/>
                  <a:pt x="4727300" y="166413"/>
                </a:cubicBezTo>
                <a:cubicBezTo>
                  <a:pt x="5094182" y="218150"/>
                  <a:pt x="5355921" y="210150"/>
                  <a:pt x="5801510" y="317556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 bwMode="auto">
          <a:xfrm>
            <a:off x="3376449" y="4491516"/>
            <a:ext cx="622918" cy="301692"/>
          </a:xfrm>
          <a:prstGeom prst="rect">
            <a:avLst/>
          </a:prstGeom>
          <a:solidFill>
            <a:srgbClr val="B64A47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317822" y="4527804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100002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95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 fontScale="85000" lnSpcReduction="20000"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Probe Collector feeds peering data into Voltron Service</a:t>
            </a:r>
          </a:p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</a:t>
            </a:r>
            <a:r>
              <a:rPr lang="en-US" sz="1800" dirty="0" smtClean="0"/>
              <a:t>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</a:t>
            </a:r>
            <a:r>
              <a:rPr lang="en-US" sz="1800" dirty="0" smtClean="0"/>
              <a:t>delivery: DC exit, Egress Peering Fabric selection, External Peer constraint</a:t>
            </a: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Group 418"/>
          <p:cNvGrpSpPr/>
          <p:nvPr/>
        </p:nvGrpSpPr>
        <p:grpSpPr>
          <a:xfrm>
            <a:off x="6055112" y="1977065"/>
            <a:ext cx="1328117" cy="354940"/>
            <a:chOff x="768764" y="2822512"/>
            <a:chExt cx="1759030" cy="440622"/>
          </a:xfrm>
        </p:grpSpPr>
        <p:sp>
          <p:nvSpPr>
            <p:cNvPr id="420" name="Rounded Rectangle 419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1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Probe Collector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7" name="Group 486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488" name="Rounded Rectangle 487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8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436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(Latency 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 fontScale="62500" lnSpcReduction="20000"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Probes measure latency through various peers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Collector injects data into Voltron DB; </a:t>
            </a:r>
            <a:r>
              <a:rPr lang="en-US" sz="1800" dirty="0" err="1" smtClean="0"/>
              <a:t>queryable</a:t>
            </a:r>
            <a:r>
              <a:rPr lang="en-US" sz="1800" dirty="0" smtClean="0"/>
              <a:t> through API GW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Endpoints ask for lowest latency path to users </a:t>
            </a:r>
            <a:r>
              <a:rPr lang="en-US" sz="1800" dirty="0" smtClean="0">
                <a:solidFill>
                  <a:srgbClr val="FF0000"/>
                </a:solidFill>
              </a:rPr>
              <a:t>(*Can probably use standard routing to find nearest peering fabric, then let peering fabric decide optimal peer locally!)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Group 418"/>
          <p:cNvGrpSpPr/>
          <p:nvPr/>
        </p:nvGrpSpPr>
        <p:grpSpPr>
          <a:xfrm>
            <a:off x="6042328" y="1977065"/>
            <a:ext cx="1340901" cy="354940"/>
            <a:chOff x="768764" y="2822512"/>
            <a:chExt cx="1759030" cy="440622"/>
          </a:xfrm>
        </p:grpSpPr>
        <p:sp>
          <p:nvSpPr>
            <p:cNvPr id="420" name="Rounded Rectangle 419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1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Probe Collector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7382107" y="2085278"/>
            <a:ext cx="2960616" cy="970156"/>
          </a:xfrm>
          <a:custGeom>
            <a:avLst/>
            <a:gdLst>
              <a:gd name="connsiteX0" fmla="*/ 2832410 w 2960616"/>
              <a:gd name="connsiteY0" fmla="*/ 970156 h 970156"/>
              <a:gd name="connsiteX1" fmla="*/ 2631688 w 2960616"/>
              <a:gd name="connsiteY1" fmla="*/ 189571 h 970156"/>
              <a:gd name="connsiteX2" fmla="*/ 0 w 2960616"/>
              <a:gd name="connsiteY2" fmla="*/ 0 h 9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16" h="970156">
                <a:moveTo>
                  <a:pt x="2832410" y="970156"/>
                </a:moveTo>
                <a:cubicBezTo>
                  <a:pt x="2968083" y="660710"/>
                  <a:pt x="3103756" y="351264"/>
                  <a:pt x="2631688" y="189571"/>
                </a:cubicBezTo>
                <a:cubicBezTo>
                  <a:pt x="2159620" y="27878"/>
                  <a:pt x="0" y="0"/>
                  <a:pt x="0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7456073" y="2083604"/>
            <a:ext cx="3070678" cy="2250322"/>
          </a:xfrm>
          <a:custGeom>
            <a:avLst/>
            <a:gdLst>
              <a:gd name="connsiteX0" fmla="*/ 2832410 w 2960616"/>
              <a:gd name="connsiteY0" fmla="*/ 970156 h 970156"/>
              <a:gd name="connsiteX1" fmla="*/ 2631688 w 2960616"/>
              <a:gd name="connsiteY1" fmla="*/ 189571 h 970156"/>
              <a:gd name="connsiteX2" fmla="*/ 0 w 2960616"/>
              <a:gd name="connsiteY2" fmla="*/ 0 h 9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16" h="970156">
                <a:moveTo>
                  <a:pt x="2832410" y="970156"/>
                </a:moveTo>
                <a:cubicBezTo>
                  <a:pt x="2968083" y="660710"/>
                  <a:pt x="3103756" y="351264"/>
                  <a:pt x="2631688" y="189571"/>
                </a:cubicBezTo>
                <a:cubicBezTo>
                  <a:pt x="2159620" y="27878"/>
                  <a:pt x="0" y="0"/>
                  <a:pt x="0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404410" y="2085278"/>
            <a:ext cx="3308384" cy="4003288"/>
          </a:xfrm>
          <a:custGeom>
            <a:avLst/>
            <a:gdLst>
              <a:gd name="connsiteX0" fmla="*/ 2709746 w 3399804"/>
              <a:gd name="connsiteY0" fmla="*/ 4003288 h 4003288"/>
              <a:gd name="connsiteX1" fmla="*/ 3289610 w 3399804"/>
              <a:gd name="connsiteY1" fmla="*/ 1449659 h 4003288"/>
              <a:gd name="connsiteX2" fmla="*/ 3055434 w 3399804"/>
              <a:gd name="connsiteY2" fmla="*/ 278781 h 4003288"/>
              <a:gd name="connsiteX3" fmla="*/ 0 w 3399804"/>
              <a:gd name="connsiteY3" fmla="*/ 0 h 400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9804" h="4003288">
                <a:moveTo>
                  <a:pt x="2709746" y="4003288"/>
                </a:moveTo>
                <a:cubicBezTo>
                  <a:pt x="2970870" y="3036849"/>
                  <a:pt x="3231995" y="2070410"/>
                  <a:pt x="3289610" y="1449659"/>
                </a:cubicBezTo>
                <a:cubicBezTo>
                  <a:pt x="3347225" y="828908"/>
                  <a:pt x="3603702" y="520391"/>
                  <a:pt x="3055434" y="278781"/>
                </a:cubicBezTo>
                <a:cubicBezTo>
                  <a:pt x="2507166" y="37171"/>
                  <a:pt x="0" y="0"/>
                  <a:pt x="0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129" name="Rounded Rectangle 128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>
            <a:stCxn id="420" idx="1"/>
            <a:endCxn id="129" idx="3"/>
          </p:cNvCxnSpPr>
          <p:nvPr/>
        </p:nvCxnSpPr>
        <p:spPr>
          <a:xfrm flipH="1">
            <a:off x="5792064" y="2145514"/>
            <a:ext cx="250264" cy="17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1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Fundamentals</a:t>
            </a:r>
            <a:endParaRPr lang="en-US" sz="3400" b="0" dirty="0">
              <a:solidFill>
                <a:schemeClr val="tx2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5960741" y="3286411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630935" y="3394622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124083" y="3480643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4630935" y="3860781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3443972" y="4042815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3918765" y="3726196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3918768" y="4048463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</p:cNvCxnSpPr>
          <p:nvPr/>
        </p:nvCxnSpPr>
        <p:spPr>
          <a:xfrm flipH="1" flipV="1">
            <a:off x="3091134" y="4266662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4630935" y="4339518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630935" y="4901376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3918765" y="4281196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3918768" y="4332779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5960741" y="3822656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960741" y="4389098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936559" y="5013111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124083" y="3588853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124083" y="3588853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124083" y="3588853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124083" y="4055013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124083" y="3466338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124083" y="4010338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124083" y="4055013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124083" y="3466338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124083" y="4010338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124083" y="4533750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124083" y="4533750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124083" y="3480643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124083" y="4010338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124083" y="4576781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124083" y="5095584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37311" y="3394622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6453889" y="3480643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7337311" y="3860781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7337311" y="4339518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337311" y="4901376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6453889" y="3480643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6453889" y="3480643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6453889" y="3480643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6453889" y="4016888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6453889" y="3611171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6453889" y="4016888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6453889" y="4016888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453889" y="3611171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453889" y="4090383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453889" y="4533750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6453889" y="4576781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6487513" y="3611171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487513" y="4090383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6487513" y="4575646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487513" y="5130978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8522688" y="3975426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>
            <a:endCxn id="122" idx="1"/>
          </p:cNvCxnSpPr>
          <p:nvPr/>
        </p:nvCxnSpPr>
        <p:spPr>
          <a:xfrm flipV="1">
            <a:off x="8997481" y="4266273"/>
            <a:ext cx="233876" cy="407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/>
          <p:cNvGrpSpPr/>
          <p:nvPr/>
        </p:nvGrpSpPr>
        <p:grpSpPr>
          <a:xfrm>
            <a:off x="10215719" y="4378913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5" name="Straight Connector 274"/>
          <p:cNvCxnSpPr/>
          <p:nvPr/>
        </p:nvCxnSpPr>
        <p:spPr>
          <a:xfrm flipV="1">
            <a:off x="7830459" y="4309532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7830459" y="4270351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7830459" y="4055013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7758239" y="3726195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6" name="Group 305"/>
          <p:cNvGrpSpPr/>
          <p:nvPr/>
        </p:nvGrpSpPr>
        <p:grpSpPr>
          <a:xfrm>
            <a:off x="1642266" y="4339518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23" name="TextBox 322"/>
          <p:cNvSpPr txBox="1"/>
          <p:nvPr/>
        </p:nvSpPr>
        <p:spPr>
          <a:xfrm>
            <a:off x="1311495" y="4999403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4" name="Cloud 323"/>
          <p:cNvSpPr/>
          <p:nvPr/>
        </p:nvSpPr>
        <p:spPr>
          <a:xfrm rot="402459">
            <a:off x="3440741" y="3152338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5" name="TextBox 324"/>
          <p:cNvSpPr txBox="1"/>
          <p:nvPr/>
        </p:nvSpPr>
        <p:spPr>
          <a:xfrm>
            <a:off x="5422616" y="5584361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33" name="Group 332"/>
          <p:cNvGrpSpPr/>
          <p:nvPr/>
        </p:nvGrpSpPr>
        <p:grpSpPr>
          <a:xfrm>
            <a:off x="1636421" y="3611170"/>
            <a:ext cx="542559" cy="556741"/>
            <a:chOff x="4454104" y="1397996"/>
            <a:chExt cx="441017" cy="567117"/>
          </a:xfrm>
        </p:grpSpPr>
        <p:sp>
          <p:nvSpPr>
            <p:cNvPr id="334" name="Oval 33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10215719" y="3552629"/>
            <a:ext cx="542559" cy="556741"/>
            <a:chOff x="4454104" y="1397996"/>
            <a:chExt cx="441017" cy="567117"/>
          </a:xfrm>
        </p:grpSpPr>
        <p:sp>
          <p:nvSpPr>
            <p:cNvPr id="338" name="Oval 337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49" name="Content Placeholder 2"/>
          <p:cNvSpPr txBox="1">
            <a:spLocks/>
          </p:cNvSpPr>
          <p:nvPr/>
        </p:nvSpPr>
        <p:spPr>
          <a:xfrm>
            <a:off x="406399" y="994635"/>
            <a:ext cx="12046858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Give the Host/VM/Container/Application the ability to control its network treatment </a:t>
            </a:r>
            <a:r>
              <a:rPr lang="en-US" dirty="0" smtClean="0">
                <a:solidFill>
                  <a:schemeClr val="tx2"/>
                </a:solidFill>
              </a:rPr>
              <a:t>(Source Routing)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Extend Segment Routing to the </a:t>
            </a:r>
            <a:r>
              <a:rPr lang="en-US" dirty="0" smtClean="0">
                <a:solidFill>
                  <a:schemeClr val="tx2"/>
                </a:solidFill>
              </a:rPr>
              <a:t>Host</a:t>
            </a:r>
            <a:endParaRPr lang="en-US" dirty="0" smtClean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3"/>
                </a:solidFill>
              </a:rPr>
              <a:t>Big Data approach to SDN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489167" y="3476513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9231357" y="3506369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9083405" y="5027348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69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($$ 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Admin injects peering cost data into Voltron Service</a:t>
            </a:r>
          </a:p>
          <a:p>
            <a:pPr>
              <a:spcBef>
                <a:spcPts val="800"/>
              </a:spcBef>
            </a:pPr>
            <a:r>
              <a:rPr lang="en-US" sz="1800" dirty="0"/>
              <a:t>E</a:t>
            </a:r>
            <a:r>
              <a:rPr lang="en-US" sz="1800" dirty="0" smtClean="0"/>
              <a:t>ndpoints ask for cheapest peering connection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Group 418"/>
          <p:cNvGrpSpPr/>
          <p:nvPr/>
        </p:nvGrpSpPr>
        <p:grpSpPr>
          <a:xfrm>
            <a:off x="6042329" y="2096991"/>
            <a:ext cx="1340901" cy="354940"/>
            <a:chOff x="768764" y="2822512"/>
            <a:chExt cx="1759030" cy="440622"/>
          </a:xfrm>
        </p:grpSpPr>
        <p:sp>
          <p:nvSpPr>
            <p:cNvPr id="420" name="Rounded Rectangle 419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1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Cost Collector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129" name="Rounded Rectangle 128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>
            <a:stCxn id="420" idx="1"/>
            <a:endCxn id="129" idx="3"/>
          </p:cNvCxnSpPr>
          <p:nvPr/>
        </p:nvCxnSpPr>
        <p:spPr>
          <a:xfrm flipH="1">
            <a:off x="5792064" y="2265440"/>
            <a:ext cx="250265" cy="5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7800021" y="1858880"/>
            <a:ext cx="1340901" cy="354940"/>
            <a:chOff x="768764" y="2822512"/>
            <a:chExt cx="1759030" cy="440622"/>
          </a:xfrm>
        </p:grpSpPr>
        <p:sp>
          <p:nvSpPr>
            <p:cNvPr id="131" name="Rounded Rectangle 130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2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Admin System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33" name="Straight Arrow Connector 132"/>
          <p:cNvCxnSpPr>
            <a:stCxn id="131" idx="1"/>
            <a:endCxn id="420" idx="3"/>
          </p:cNvCxnSpPr>
          <p:nvPr/>
        </p:nvCxnSpPr>
        <p:spPr>
          <a:xfrm flipH="1">
            <a:off x="7383230" y="2027329"/>
            <a:ext cx="416791" cy="23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1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(BW 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/>
              <a:t>Collector injects </a:t>
            </a:r>
            <a:r>
              <a:rPr lang="en-US" sz="1800" dirty="0" smtClean="0"/>
              <a:t>link utilization data </a:t>
            </a:r>
            <a:r>
              <a:rPr lang="en-US" sz="1800" dirty="0"/>
              <a:t>into Voltron DB; </a:t>
            </a:r>
            <a:r>
              <a:rPr lang="en-US" sz="1800" dirty="0" err="1"/>
              <a:t>queryable</a:t>
            </a:r>
            <a:r>
              <a:rPr lang="en-US" sz="1800" dirty="0"/>
              <a:t> through API GW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</a:t>
            </a:r>
            <a:r>
              <a:rPr lang="en-US" sz="1800" dirty="0" smtClean="0"/>
              <a:t>ndpoints ask for least utilized peering connection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Group 418"/>
          <p:cNvGrpSpPr/>
          <p:nvPr/>
        </p:nvGrpSpPr>
        <p:grpSpPr>
          <a:xfrm>
            <a:off x="6042329" y="2096991"/>
            <a:ext cx="1340901" cy="354940"/>
            <a:chOff x="768764" y="2822512"/>
            <a:chExt cx="1759030" cy="440622"/>
          </a:xfrm>
        </p:grpSpPr>
        <p:sp>
          <p:nvSpPr>
            <p:cNvPr id="420" name="Rounded Rectangle 419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1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BW Collector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129" name="Rounded Rectangle 128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>
            <a:stCxn id="420" idx="1"/>
            <a:endCxn id="129" idx="3"/>
          </p:cNvCxnSpPr>
          <p:nvPr/>
        </p:nvCxnSpPr>
        <p:spPr>
          <a:xfrm flipH="1">
            <a:off x="5792064" y="2265440"/>
            <a:ext cx="250265" cy="5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02" idx="1"/>
          </p:cNvCxnSpPr>
          <p:nvPr/>
        </p:nvCxnSpPr>
        <p:spPr>
          <a:xfrm flipH="1" flipV="1">
            <a:off x="7215365" y="2423812"/>
            <a:ext cx="261599" cy="543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405" idx="1"/>
          </p:cNvCxnSpPr>
          <p:nvPr/>
        </p:nvCxnSpPr>
        <p:spPr>
          <a:xfrm flipH="1" flipV="1">
            <a:off x="7005613" y="2428138"/>
            <a:ext cx="551346" cy="179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408" idx="0"/>
            <a:endCxn id="420" idx="2"/>
          </p:cNvCxnSpPr>
          <p:nvPr/>
        </p:nvCxnSpPr>
        <p:spPr>
          <a:xfrm flipH="1" flipV="1">
            <a:off x="6712780" y="2428138"/>
            <a:ext cx="502585" cy="265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64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 fontScale="92500" lnSpcReduction="10000"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</a:t>
            </a:r>
            <a:r>
              <a:rPr lang="en-US" sz="1800" dirty="0" smtClean="0"/>
              <a:t>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</a:t>
            </a:r>
            <a:r>
              <a:rPr lang="en-US" sz="1800" dirty="0" smtClean="0"/>
              <a:t>delivery: DC exit, Egress Fabric selection, External Peer constraint (latency/cost/BW)</a:t>
            </a: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>
            <a:off x="2906636" y="6764959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Rectangle 442"/>
          <p:cNvSpPr/>
          <p:nvPr/>
        </p:nvSpPr>
        <p:spPr bwMode="auto">
          <a:xfrm>
            <a:off x="748226" y="636888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672012" y="6398091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5" name="Rectangle 444"/>
          <p:cNvSpPr/>
          <p:nvPr/>
        </p:nvSpPr>
        <p:spPr bwMode="auto">
          <a:xfrm>
            <a:off x="1406755" y="6369976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1327044" y="6402631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7" name="Rectangle 446"/>
          <p:cNvSpPr/>
          <p:nvPr/>
        </p:nvSpPr>
        <p:spPr bwMode="auto">
          <a:xfrm>
            <a:off x="3069302" y="6369808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3009076" y="6415225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DCI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9" name="Rectangle 448"/>
          <p:cNvSpPr/>
          <p:nvPr/>
        </p:nvSpPr>
        <p:spPr bwMode="auto">
          <a:xfrm>
            <a:off x="2464240" y="6366020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2404014" y="639405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Peering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51" name="Rectangle 450"/>
          <p:cNvSpPr/>
          <p:nvPr/>
        </p:nvSpPr>
        <p:spPr bwMode="auto">
          <a:xfrm>
            <a:off x="1859178" y="6369808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1798779" y="6409668"/>
            <a:ext cx="74405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Constraint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59" name="Straight Arrow Connector 458"/>
          <p:cNvCxnSpPr/>
          <p:nvPr/>
        </p:nvCxnSpPr>
        <p:spPr>
          <a:xfrm>
            <a:off x="4225674" y="6325557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Rectangle 459"/>
          <p:cNvSpPr/>
          <p:nvPr/>
        </p:nvSpPr>
        <p:spPr bwMode="auto">
          <a:xfrm>
            <a:off x="3026985" y="5962433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2950771" y="5991639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3685514" y="5963524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3605803" y="5996179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6" name="Rectangle 465"/>
          <p:cNvSpPr/>
          <p:nvPr/>
        </p:nvSpPr>
        <p:spPr bwMode="auto">
          <a:xfrm>
            <a:off x="4742999" y="5959568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4682773" y="5987606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Peering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68" name="Rectangle 467"/>
          <p:cNvSpPr/>
          <p:nvPr/>
        </p:nvSpPr>
        <p:spPr bwMode="auto">
          <a:xfrm>
            <a:off x="4137937" y="5963356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4077538" y="6003216"/>
            <a:ext cx="74405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Constraint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70" name="Straight Arrow Connector 469"/>
          <p:cNvCxnSpPr/>
          <p:nvPr/>
        </p:nvCxnSpPr>
        <p:spPr>
          <a:xfrm>
            <a:off x="6137920" y="6792759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Rectangle 470"/>
          <p:cNvSpPr/>
          <p:nvPr/>
        </p:nvSpPr>
        <p:spPr bwMode="auto">
          <a:xfrm>
            <a:off x="4994986" y="6385031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4918772" y="6414237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73" name="Rectangle 472"/>
          <p:cNvSpPr/>
          <p:nvPr/>
        </p:nvSpPr>
        <p:spPr bwMode="auto">
          <a:xfrm>
            <a:off x="5653515" y="6386122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5573804" y="6418777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6105938" y="6385954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6045539" y="6425814"/>
            <a:ext cx="744052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Constraint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79" name="Straight Arrow Connector 478"/>
          <p:cNvCxnSpPr/>
          <p:nvPr/>
        </p:nvCxnSpPr>
        <p:spPr>
          <a:xfrm>
            <a:off x="7394826" y="6210721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Rectangle 479"/>
          <p:cNvSpPr/>
          <p:nvPr/>
        </p:nvSpPr>
        <p:spPr bwMode="auto">
          <a:xfrm>
            <a:off x="6687234" y="5779273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6611020" y="5808479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82" name="Rectangle 481"/>
          <p:cNvSpPr/>
          <p:nvPr/>
        </p:nvSpPr>
        <p:spPr bwMode="auto">
          <a:xfrm>
            <a:off x="7345763" y="5780364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83" name="TextBox 482"/>
          <p:cNvSpPr txBox="1"/>
          <p:nvPr/>
        </p:nvSpPr>
        <p:spPr>
          <a:xfrm>
            <a:off x="7266052" y="5813019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148" name="Rounded Rectangle 147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076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9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83">
        <p:fade/>
      </p:transition>
    </mc:Choice>
    <mc:Fallback xmlns="">
      <p:transition xmlns:p14="http://schemas.microsoft.com/office/powerpoint/2010/main" spd="med" advTm="51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02193"/>
            <a:ext cx="11457784" cy="761069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SDN is a Big Data Problem</a:t>
            </a:r>
            <a:endParaRPr lang="en-US" sz="3200" b="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10727750" y="5031146"/>
            <a:ext cx="542559" cy="556741"/>
            <a:chOff x="4454104" y="1397996"/>
            <a:chExt cx="441017" cy="567117"/>
          </a:xfrm>
        </p:grpSpPr>
        <p:sp>
          <p:nvSpPr>
            <p:cNvPr id="120" name="Oval 11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72407" y="1543378"/>
              <a:ext cx="408139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22" name="Straight Connector 121"/>
          <p:cNvCxnSpPr>
            <a:stCxn id="382" idx="6"/>
            <a:endCxn id="120" idx="2"/>
          </p:cNvCxnSpPr>
          <p:nvPr/>
        </p:nvCxnSpPr>
        <p:spPr>
          <a:xfrm flipV="1">
            <a:off x="10414271" y="5309517"/>
            <a:ext cx="313479" cy="2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3087559" y="4962984"/>
            <a:ext cx="542559" cy="556741"/>
            <a:chOff x="4454104" y="1397996"/>
            <a:chExt cx="441017" cy="567117"/>
          </a:xfrm>
        </p:grpSpPr>
        <p:sp>
          <p:nvSpPr>
            <p:cNvPr id="124" name="Oval 12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4105" y="1543378"/>
              <a:ext cx="441016" cy="274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User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966218" y="4692407"/>
            <a:ext cx="2225147" cy="1145325"/>
            <a:chOff x="5844791" y="4730813"/>
            <a:chExt cx="2332069" cy="1145325"/>
          </a:xfrm>
        </p:grpSpPr>
        <p:grpSp>
          <p:nvGrpSpPr>
            <p:cNvPr id="127" name="Group 126"/>
            <p:cNvGrpSpPr/>
            <p:nvPr/>
          </p:nvGrpSpPr>
          <p:grpSpPr>
            <a:xfrm>
              <a:off x="5844791" y="4776447"/>
              <a:ext cx="2332069" cy="1099691"/>
              <a:chOff x="5843704" y="4173353"/>
              <a:chExt cx="2332069" cy="1099691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288" name="Oval 28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42" name="Straight Connector 141"/>
              <p:cNvCxnSpPr>
                <a:stCxn id="288" idx="2"/>
                <a:endCxn id="286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84" name="Oval 28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5" name="TextBox 28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5843704" y="4579370"/>
                <a:ext cx="204578" cy="190335"/>
                <a:chOff x="4442055" y="1508729"/>
                <a:chExt cx="365762" cy="36576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4442055" y="1508729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3" name="TextBox 28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78" name="Straight Connector 177"/>
              <p:cNvCxnSpPr>
                <a:stCxn id="286" idx="3"/>
                <a:endCxn id="282" idx="6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283" idx="3"/>
                <a:endCxn id="285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Group 180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83" name="Straight Connector 182"/>
              <p:cNvCxnSpPr>
                <a:stCxn id="282" idx="6"/>
                <a:endCxn id="28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282" idx="6"/>
                <a:endCxn id="27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TextBox 27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274" name="Oval 27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219" name="TextBox 21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220" name="Straight Connector 219"/>
              <p:cNvCxnSpPr>
                <a:stCxn id="277" idx="1"/>
                <a:endCxn id="286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74" idx="2"/>
                <a:endCxn id="286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3" idx="1"/>
                <a:endCxn id="286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>
                <a:stCxn id="273" idx="1"/>
                <a:endCxn id="284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89" idx="1"/>
                <a:endCxn id="284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>
                <a:stCxn id="277" idx="1"/>
                <a:endCxn id="284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74" idx="2"/>
                <a:endCxn id="284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89" idx="1"/>
                <a:endCxn id="28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>
                <a:stCxn id="277" idx="1"/>
                <a:endCxn id="28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75" idx="1"/>
                <a:endCxn id="28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73" idx="1"/>
                <a:endCxn id="28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88" idx="2"/>
                <a:endCxn id="27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>
                <a:stCxn id="277" idx="1"/>
                <a:endCxn id="27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5" idx="1"/>
                <a:endCxn id="27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273" idx="1"/>
                <a:endCxn id="27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" name="Group 23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1" name="TextBox 27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36" name="Straight Connector 235"/>
              <p:cNvCxnSpPr>
                <a:stCxn id="271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" name="Group 23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8" name="Group 23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6" name="Oval 2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TextBox 26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TextBox 26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40" name="Straight Connector 239"/>
              <p:cNvCxnSpPr>
                <a:stCxn id="268" idx="2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>
                <a:stCxn id="267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65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65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>
                <a:stCxn id="271" idx="1"/>
                <a:endCxn id="27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>
                <a:stCxn id="268" idx="2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7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71" idx="1"/>
                <a:endCxn id="27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69" idx="1"/>
                <a:endCxn id="27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stCxn id="266" idx="2"/>
                <a:endCxn id="27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65" idx="1"/>
                <a:endCxn id="27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>
                <a:stCxn id="271" idx="1"/>
                <a:endCxn id="27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>
                <a:stCxn id="269" idx="1"/>
                <a:endCxn id="27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>
                <a:stCxn id="267" idx="1"/>
                <a:endCxn id="27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>
                <a:stCxn id="265" idx="1"/>
                <a:endCxn id="27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TextBox 25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257" name="Group 25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58" name="Straight Connector 257"/>
              <p:cNvCxnSpPr>
                <a:stCxn id="264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>
                <a:stCxn id="266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>
                <a:stCxn id="268" idx="6"/>
                <a:endCxn id="26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>
                <a:stCxn id="270" idx="5"/>
                <a:endCxn id="26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Cloud 127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90" name="Straight Connector 289"/>
          <p:cNvCxnSpPr>
            <a:stCxn id="124" idx="6"/>
            <a:endCxn id="282" idx="2"/>
          </p:cNvCxnSpPr>
          <p:nvPr/>
        </p:nvCxnSpPr>
        <p:spPr>
          <a:xfrm flipV="1">
            <a:off x="3630118" y="5239226"/>
            <a:ext cx="336100" cy="2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Rectangle 290"/>
          <p:cNvSpPr/>
          <p:nvPr/>
        </p:nvSpPr>
        <p:spPr>
          <a:xfrm>
            <a:off x="4288821" y="4342770"/>
            <a:ext cx="148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Metro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6225" y="4696528"/>
            <a:ext cx="2168751" cy="1145325"/>
            <a:chOff x="5903897" y="4730813"/>
            <a:chExt cx="2272963" cy="1145325"/>
          </a:xfrm>
        </p:grpSpPr>
        <p:grpSp>
          <p:nvGrpSpPr>
            <p:cNvPr id="293" name="Group 292"/>
            <p:cNvGrpSpPr/>
            <p:nvPr/>
          </p:nvGrpSpPr>
          <p:grpSpPr>
            <a:xfrm>
              <a:off x="6049367" y="4776447"/>
              <a:ext cx="2127493" cy="1099691"/>
              <a:chOff x="6048280" y="4173353"/>
              <a:chExt cx="2127493" cy="1099691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376" name="Oval 3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7" name="TextBox 37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97" name="Group 296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5" name="TextBox 374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98" name="Straight Connector 297"/>
              <p:cNvCxnSpPr>
                <a:stCxn id="376" idx="2"/>
                <a:endCxn id="374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72" name="Oval 3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0" name="Straight Connector 299"/>
              <p:cNvCxnSpPr>
                <a:stCxn id="374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>
                <a:endCxn id="373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2" name="Group 301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8" name="Oval 3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4" name="Straight Connector 303"/>
              <p:cNvCxnSpPr>
                <a:endCxn id="37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>
                <a:endCxn id="36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66" name="Oval 3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364" name="Oval 36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362" name="Oval 36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09" name="TextBox 30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10" name="Straight Connector 309"/>
              <p:cNvCxnSpPr>
                <a:stCxn id="367" idx="1"/>
                <a:endCxn id="374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64" idx="2"/>
                <a:endCxn id="374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>
                <a:stCxn id="363" idx="1"/>
                <a:endCxn id="374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>
                <a:stCxn id="363" idx="1"/>
                <a:endCxn id="372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>
                <a:stCxn id="377" idx="1"/>
                <a:endCxn id="372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>
                <a:stCxn id="367" idx="1"/>
                <a:endCxn id="372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>
                <a:stCxn id="364" idx="2"/>
                <a:endCxn id="372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>
                <a:stCxn id="377" idx="1"/>
                <a:endCxn id="37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>
                <a:stCxn id="367" idx="1"/>
                <a:endCxn id="37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stCxn id="365" idx="1"/>
                <a:endCxn id="37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stCxn id="363" idx="1"/>
                <a:endCxn id="37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>
                <a:stCxn id="376" idx="2"/>
                <a:endCxn id="36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367" idx="1"/>
                <a:endCxn id="36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stCxn id="365" idx="1"/>
                <a:endCxn id="36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>
                <a:stCxn id="363" idx="1"/>
                <a:endCxn id="36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5" name="Group 32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0" name="Oval 35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1" name="TextBox 36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26" name="Straight Connector 325"/>
              <p:cNvCxnSpPr>
                <a:stCxn id="361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7" name="Group 32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58" name="Oval 35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9" name="TextBox 35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6" name="Oval 35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4" name="Oval 35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5" name="TextBox 35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30" name="Straight Connector 329"/>
              <p:cNvCxnSpPr>
                <a:stCxn id="358" idx="2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>
                <a:stCxn id="357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55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55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>
                <a:stCxn id="361" idx="1"/>
                <a:endCxn id="36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>
                <a:stCxn id="358" idx="2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>
                <a:stCxn id="357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>
                <a:stCxn id="361" idx="1"/>
                <a:endCxn id="36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>
                <a:stCxn id="359" idx="1"/>
                <a:endCxn id="36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>
                <a:stCxn id="356" idx="2"/>
                <a:endCxn id="36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55" idx="1"/>
                <a:endCxn id="36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>
                <a:stCxn id="361" idx="1"/>
                <a:endCxn id="36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>
                <a:stCxn id="359" idx="1"/>
                <a:endCxn id="36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>
                <a:stCxn id="357" idx="1"/>
                <a:endCxn id="36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55" idx="1"/>
                <a:endCxn id="36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TextBox 34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347" name="Group 34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352" name="Oval 35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3" name="TextBox 35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48" name="Straight Connector 347"/>
              <p:cNvCxnSpPr>
                <a:stCxn id="354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>
                <a:stCxn id="356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58" idx="6"/>
                <a:endCxn id="35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>
                <a:stCxn id="360" idx="5"/>
                <a:endCxn id="35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4" name="Cloud 293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78" name="Rectangle 377"/>
          <p:cNvSpPr/>
          <p:nvPr/>
        </p:nvSpPr>
        <p:spPr>
          <a:xfrm>
            <a:off x="6442470" y="4346891"/>
            <a:ext cx="142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WAN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8268802" y="4708145"/>
            <a:ext cx="2151540" cy="1145327"/>
            <a:chOff x="5921942" y="4730811"/>
            <a:chExt cx="2254920" cy="1145327"/>
          </a:xfrm>
        </p:grpSpPr>
        <p:grpSp>
          <p:nvGrpSpPr>
            <p:cNvPr id="380" name="Group 379"/>
            <p:cNvGrpSpPr/>
            <p:nvPr/>
          </p:nvGrpSpPr>
          <p:grpSpPr>
            <a:xfrm>
              <a:off x="6049367" y="4776447"/>
              <a:ext cx="2127495" cy="1099691"/>
              <a:chOff x="6048280" y="4173353"/>
              <a:chExt cx="2127495" cy="1099691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461" name="Oval 46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2" name="TextBox 461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9" name="Oval 45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5" name="Straight Connector 384"/>
              <p:cNvCxnSpPr>
                <a:stCxn id="461" idx="2"/>
                <a:endCxn id="459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6" name="Group 385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7" name="Oval 45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8" name="TextBox 457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7" name="Straight Connector 386"/>
              <p:cNvCxnSpPr>
                <a:stCxn id="459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>
                <a:endCxn id="458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9" name="Group 388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5" name="Oval 45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6" name="TextBox 455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3" name="Oval 45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4" name="TextBox 453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91" name="Straight Connector 390"/>
              <p:cNvCxnSpPr>
                <a:endCxn id="456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>
                <a:endCxn id="454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3" name="Group 392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1" name="Oval 45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2" name="TextBox 451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449" name="Oval 448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0" name="TextBox 449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5" name="Group 394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447" name="Oval 44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96" name="TextBox 395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97" name="Straight Connector 396"/>
              <p:cNvCxnSpPr>
                <a:stCxn id="452" idx="1"/>
                <a:endCxn id="459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>
                <a:stCxn id="449" idx="2"/>
                <a:endCxn id="459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>
                <a:stCxn id="448" idx="1"/>
                <a:endCxn id="459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>
                <a:stCxn id="448" idx="1"/>
                <a:endCxn id="457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>
                <a:stCxn id="462" idx="1"/>
                <a:endCxn id="457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>
                <a:stCxn id="452" idx="1"/>
                <a:endCxn id="457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>
                <a:stCxn id="449" idx="2"/>
                <a:endCxn id="457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>
                <a:stCxn id="462" idx="1"/>
                <a:endCxn id="455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>
                <a:stCxn id="452" idx="1"/>
                <a:endCxn id="455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50" idx="1"/>
                <a:endCxn id="455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>
                <a:stCxn id="448" idx="1"/>
                <a:endCxn id="455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>
                <a:stCxn id="461" idx="2"/>
                <a:endCxn id="453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>
                <a:stCxn id="452" idx="1"/>
                <a:endCxn id="453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>
                <a:stCxn id="450" idx="1"/>
                <a:endCxn id="453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48" idx="1"/>
                <a:endCxn id="454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" name="Group 411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5" name="Oval 44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3" name="Straight Connector 412"/>
              <p:cNvCxnSpPr>
                <a:stCxn id="446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4" name="Group 413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43" name="Oval 44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5" name="Group 414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1" name="Oval 44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2" name="TextBox 441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6" name="Group 415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39" name="Oval 43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7" name="Straight Connector 416"/>
              <p:cNvCxnSpPr>
                <a:stCxn id="443" idx="2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>
                <a:stCxn id="442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>
                <a:stCxn id="440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>
                <a:stCxn id="440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46" idx="1"/>
                <a:endCxn id="451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>
                <a:stCxn id="443" idx="2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>
                <a:stCxn id="442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>
                <a:stCxn id="446" idx="1"/>
                <a:endCxn id="449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>
                <a:stCxn id="444" idx="1"/>
                <a:endCxn id="449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41" idx="2"/>
                <a:endCxn id="449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>
                <a:stCxn id="440" idx="1"/>
                <a:endCxn id="450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stCxn id="446" idx="1"/>
                <a:endCxn id="448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>
                <a:stCxn id="444" idx="1"/>
                <a:endCxn id="448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>
                <a:stCxn id="442" idx="1"/>
                <a:endCxn id="448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>
                <a:stCxn id="440" idx="1"/>
                <a:endCxn id="448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2" name="TextBox 431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4" name="TextBox 433"/>
              <p:cNvSpPr txBox="1"/>
              <p:nvPr/>
            </p:nvSpPr>
            <p:spPr>
              <a:xfrm>
                <a:off x="7971199" y="4627792"/>
                <a:ext cx="204576" cy="77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2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Tn</a:t>
                </a:r>
                <a:endParaRPr lang="fr-FR" sz="2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435" name="Straight Connector 434"/>
              <p:cNvCxnSpPr>
                <a:stCxn id="439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3845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>
                <a:stCxn id="441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793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>
                <a:stCxn id="443" idx="6"/>
                <a:endCxn id="382" idx="1"/>
              </p:cNvCxnSpPr>
              <p:nvPr/>
            </p:nvCxnSpPr>
            <p:spPr>
              <a:xfrm>
                <a:off x="7672931" y="4566481"/>
                <a:ext cx="321863" cy="982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>
                <a:stCxn id="445" idx="5"/>
                <a:endCxn id="382" idx="1"/>
              </p:cNvCxnSpPr>
              <p:nvPr/>
            </p:nvCxnSpPr>
            <p:spPr>
              <a:xfrm>
                <a:off x="7641814" y="4398296"/>
                <a:ext cx="352981" cy="26642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1" name="Cloud 380"/>
            <p:cNvSpPr/>
            <p:nvPr/>
          </p:nvSpPr>
          <p:spPr>
            <a:xfrm rot="402459">
              <a:off x="5921942" y="4730811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Oval 381"/>
            <p:cNvSpPr/>
            <p:nvPr/>
          </p:nvSpPr>
          <p:spPr>
            <a:xfrm>
              <a:off x="7965922" y="5239941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63" name="Rectangle 462"/>
          <p:cNvSpPr/>
          <p:nvPr/>
        </p:nvSpPr>
        <p:spPr>
          <a:xfrm>
            <a:off x="8646092" y="4358510"/>
            <a:ext cx="122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DC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5815492" y="5592792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7968957" y="5575471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7244" y="5904300"/>
            <a:ext cx="6096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968AF"/>
                </a:solidFill>
              </a:rPr>
              <a:t>https://</a:t>
            </a:r>
            <a:r>
              <a:rPr lang="en-US" sz="1400" dirty="0" err="1">
                <a:solidFill>
                  <a:srgbClr val="2968AF"/>
                </a:solidFill>
              </a:rPr>
              <a:t>www.ietf.org</a:t>
            </a:r>
            <a:r>
              <a:rPr lang="en-US" sz="1400" dirty="0">
                <a:solidFill>
                  <a:srgbClr val="2968AF"/>
                </a:solidFill>
              </a:rPr>
              <a:t>/id/draft-filsfils-spring-large-scale-interconnect-03.txt</a:t>
            </a:r>
          </a:p>
        </p:txBody>
      </p:sp>
      <p:sp>
        <p:nvSpPr>
          <p:cNvPr id="466" name="Rectangle 465"/>
          <p:cNvSpPr/>
          <p:nvPr/>
        </p:nvSpPr>
        <p:spPr>
          <a:xfrm>
            <a:off x="378538" y="877012"/>
            <a:ext cx="11526077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solidFill>
                  <a:schemeClr val="tx2"/>
                </a:solidFill>
                <a:latin typeface="Arial"/>
              </a:rPr>
              <a:t>Don’t think in terms of “Controller” (controllers tend to be monolithic)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chemeClr val="tx2"/>
                </a:solidFill>
                <a:latin typeface="Arial"/>
              </a:rPr>
              <a:t>Think in terms of distributed applications (your Facebook page is not assembled by a monolithic ‘web controller’)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chemeClr val="tx2"/>
                </a:solidFill>
                <a:latin typeface="Arial"/>
              </a:rPr>
              <a:t>Distributed applications = Scaled </a:t>
            </a:r>
            <a:r>
              <a:rPr lang="en-US" dirty="0" err="1" smtClean="0">
                <a:solidFill>
                  <a:schemeClr val="tx2"/>
                </a:solidFill>
                <a:latin typeface="Arial"/>
              </a:rPr>
              <a:t>Microservice</a:t>
            </a:r>
            <a:r>
              <a:rPr lang="en-US" dirty="0" smtClean="0">
                <a:solidFill>
                  <a:schemeClr val="tx2"/>
                </a:solidFill>
                <a:latin typeface="Arial"/>
              </a:rPr>
              <a:t> Architecture</a:t>
            </a:r>
          </a:p>
        </p:txBody>
      </p:sp>
      <p:sp>
        <p:nvSpPr>
          <p:cNvPr id="3" name="Can 2"/>
          <p:cNvSpPr/>
          <p:nvPr/>
        </p:nvSpPr>
        <p:spPr>
          <a:xfrm>
            <a:off x="6871384" y="2812942"/>
            <a:ext cx="602766" cy="557348"/>
          </a:xfrm>
          <a:prstGeom prst="can">
            <a:avLst/>
          </a:pr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592864" y="2455890"/>
            <a:ext cx="1246571" cy="1236617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7" name="Straight Connector 466"/>
          <p:cNvCxnSpPr>
            <a:endCxn id="6" idx="5"/>
          </p:cNvCxnSpPr>
          <p:nvPr/>
        </p:nvCxnSpPr>
        <p:spPr>
          <a:xfrm>
            <a:off x="6738572" y="2675036"/>
            <a:ext cx="918307" cy="83637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1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02193"/>
            <a:ext cx="11457784" cy="761069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SDN is a Big Data Problem</a:t>
            </a:r>
            <a:endParaRPr lang="en-US" sz="3200" b="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10727750" y="5031146"/>
            <a:ext cx="542559" cy="556741"/>
            <a:chOff x="4454104" y="1397996"/>
            <a:chExt cx="441017" cy="567117"/>
          </a:xfrm>
        </p:grpSpPr>
        <p:sp>
          <p:nvSpPr>
            <p:cNvPr id="120" name="Oval 11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72407" y="1543378"/>
              <a:ext cx="408139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22" name="Straight Connector 121"/>
          <p:cNvCxnSpPr>
            <a:stCxn id="382" idx="6"/>
            <a:endCxn id="120" idx="2"/>
          </p:cNvCxnSpPr>
          <p:nvPr/>
        </p:nvCxnSpPr>
        <p:spPr>
          <a:xfrm flipV="1">
            <a:off x="10414271" y="5309517"/>
            <a:ext cx="313479" cy="2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3087559" y="4962984"/>
            <a:ext cx="542559" cy="556741"/>
            <a:chOff x="4454104" y="1397996"/>
            <a:chExt cx="441017" cy="567117"/>
          </a:xfrm>
        </p:grpSpPr>
        <p:sp>
          <p:nvSpPr>
            <p:cNvPr id="124" name="Oval 12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4105" y="1543378"/>
              <a:ext cx="441016" cy="274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User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966218" y="4692407"/>
            <a:ext cx="2225147" cy="1145325"/>
            <a:chOff x="5844791" y="4730813"/>
            <a:chExt cx="2332069" cy="1145325"/>
          </a:xfrm>
        </p:grpSpPr>
        <p:grpSp>
          <p:nvGrpSpPr>
            <p:cNvPr id="127" name="Group 126"/>
            <p:cNvGrpSpPr/>
            <p:nvPr/>
          </p:nvGrpSpPr>
          <p:grpSpPr>
            <a:xfrm>
              <a:off x="5844791" y="4776447"/>
              <a:ext cx="2332069" cy="1099691"/>
              <a:chOff x="5843704" y="4173353"/>
              <a:chExt cx="2332069" cy="1099691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288" name="Oval 28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42" name="Straight Connector 141"/>
              <p:cNvCxnSpPr>
                <a:stCxn id="288" idx="2"/>
                <a:endCxn id="286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84" name="Oval 28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5" name="TextBox 28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5843704" y="4579370"/>
                <a:ext cx="204578" cy="190335"/>
                <a:chOff x="4442055" y="1508729"/>
                <a:chExt cx="365762" cy="36576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4442055" y="1508729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3" name="TextBox 28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78" name="Straight Connector 177"/>
              <p:cNvCxnSpPr>
                <a:stCxn id="286" idx="3"/>
                <a:endCxn id="282" idx="6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283" idx="3"/>
                <a:endCxn id="285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Group 180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83" name="Straight Connector 182"/>
              <p:cNvCxnSpPr>
                <a:stCxn id="282" idx="6"/>
                <a:endCxn id="28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282" idx="6"/>
                <a:endCxn id="27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TextBox 27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274" name="Oval 27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219" name="TextBox 21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220" name="Straight Connector 219"/>
              <p:cNvCxnSpPr>
                <a:stCxn id="277" idx="1"/>
                <a:endCxn id="286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74" idx="2"/>
                <a:endCxn id="286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3" idx="1"/>
                <a:endCxn id="286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>
                <a:stCxn id="273" idx="1"/>
                <a:endCxn id="284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89" idx="1"/>
                <a:endCxn id="284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>
                <a:stCxn id="277" idx="1"/>
                <a:endCxn id="284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74" idx="2"/>
                <a:endCxn id="284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89" idx="1"/>
                <a:endCxn id="28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>
                <a:stCxn id="277" idx="1"/>
                <a:endCxn id="28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75" idx="1"/>
                <a:endCxn id="28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73" idx="1"/>
                <a:endCxn id="28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88" idx="2"/>
                <a:endCxn id="27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>
                <a:stCxn id="277" idx="1"/>
                <a:endCxn id="27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5" idx="1"/>
                <a:endCxn id="27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273" idx="1"/>
                <a:endCxn id="27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" name="Group 23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1" name="TextBox 27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36" name="Straight Connector 235"/>
              <p:cNvCxnSpPr>
                <a:stCxn id="271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" name="Group 23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8" name="Group 23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6" name="Oval 2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TextBox 26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TextBox 26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40" name="Straight Connector 239"/>
              <p:cNvCxnSpPr>
                <a:stCxn id="268" idx="2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>
                <a:stCxn id="267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65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65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>
                <a:stCxn id="271" idx="1"/>
                <a:endCxn id="27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>
                <a:stCxn id="268" idx="2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7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71" idx="1"/>
                <a:endCxn id="27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69" idx="1"/>
                <a:endCxn id="27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stCxn id="266" idx="2"/>
                <a:endCxn id="27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65" idx="1"/>
                <a:endCxn id="27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>
                <a:stCxn id="271" idx="1"/>
                <a:endCxn id="27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>
                <a:stCxn id="269" idx="1"/>
                <a:endCxn id="27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>
                <a:stCxn id="267" idx="1"/>
                <a:endCxn id="27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>
                <a:stCxn id="265" idx="1"/>
                <a:endCxn id="27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TextBox 25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257" name="Group 25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58" name="Straight Connector 257"/>
              <p:cNvCxnSpPr>
                <a:stCxn id="264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>
                <a:stCxn id="266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>
                <a:stCxn id="268" idx="6"/>
                <a:endCxn id="26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>
                <a:stCxn id="270" idx="5"/>
                <a:endCxn id="26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Cloud 127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90" name="Straight Connector 289"/>
          <p:cNvCxnSpPr>
            <a:stCxn id="124" idx="6"/>
            <a:endCxn id="282" idx="2"/>
          </p:cNvCxnSpPr>
          <p:nvPr/>
        </p:nvCxnSpPr>
        <p:spPr>
          <a:xfrm flipV="1">
            <a:off x="3630118" y="5239226"/>
            <a:ext cx="336100" cy="2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Rectangle 290"/>
          <p:cNvSpPr/>
          <p:nvPr/>
        </p:nvSpPr>
        <p:spPr>
          <a:xfrm>
            <a:off x="4288821" y="4342770"/>
            <a:ext cx="148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Metro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6225" y="4696528"/>
            <a:ext cx="2168751" cy="1145325"/>
            <a:chOff x="5903897" y="4730813"/>
            <a:chExt cx="2272963" cy="1145325"/>
          </a:xfrm>
        </p:grpSpPr>
        <p:grpSp>
          <p:nvGrpSpPr>
            <p:cNvPr id="293" name="Group 292"/>
            <p:cNvGrpSpPr/>
            <p:nvPr/>
          </p:nvGrpSpPr>
          <p:grpSpPr>
            <a:xfrm>
              <a:off x="6049367" y="4776447"/>
              <a:ext cx="2127493" cy="1099691"/>
              <a:chOff x="6048280" y="4173353"/>
              <a:chExt cx="2127493" cy="1099691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376" name="Oval 3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7" name="TextBox 37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97" name="Group 296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5" name="TextBox 374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98" name="Straight Connector 297"/>
              <p:cNvCxnSpPr>
                <a:stCxn id="376" idx="2"/>
                <a:endCxn id="374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72" name="Oval 3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0" name="Straight Connector 299"/>
              <p:cNvCxnSpPr>
                <a:stCxn id="374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>
                <a:endCxn id="373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2" name="Group 301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8" name="Oval 3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4" name="Straight Connector 303"/>
              <p:cNvCxnSpPr>
                <a:endCxn id="37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>
                <a:endCxn id="36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66" name="Oval 3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364" name="Oval 36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362" name="Oval 36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09" name="TextBox 30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10" name="Straight Connector 309"/>
              <p:cNvCxnSpPr>
                <a:stCxn id="367" idx="1"/>
                <a:endCxn id="374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64" idx="2"/>
                <a:endCxn id="374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>
                <a:stCxn id="363" idx="1"/>
                <a:endCxn id="374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>
                <a:stCxn id="363" idx="1"/>
                <a:endCxn id="372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>
                <a:stCxn id="377" idx="1"/>
                <a:endCxn id="372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>
                <a:stCxn id="367" idx="1"/>
                <a:endCxn id="372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>
                <a:stCxn id="364" idx="2"/>
                <a:endCxn id="372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>
                <a:stCxn id="377" idx="1"/>
                <a:endCxn id="37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>
                <a:stCxn id="367" idx="1"/>
                <a:endCxn id="37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stCxn id="365" idx="1"/>
                <a:endCxn id="37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stCxn id="363" idx="1"/>
                <a:endCxn id="37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>
                <a:stCxn id="376" idx="2"/>
                <a:endCxn id="36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367" idx="1"/>
                <a:endCxn id="36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stCxn id="365" idx="1"/>
                <a:endCxn id="36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>
                <a:stCxn id="363" idx="1"/>
                <a:endCxn id="36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5" name="Group 32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0" name="Oval 35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1" name="TextBox 36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26" name="Straight Connector 325"/>
              <p:cNvCxnSpPr>
                <a:stCxn id="361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7" name="Group 32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58" name="Oval 35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9" name="TextBox 35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6" name="Oval 35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4" name="Oval 35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5" name="TextBox 35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30" name="Straight Connector 329"/>
              <p:cNvCxnSpPr>
                <a:stCxn id="358" idx="2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>
                <a:stCxn id="357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55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55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>
                <a:stCxn id="361" idx="1"/>
                <a:endCxn id="36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>
                <a:stCxn id="358" idx="2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>
                <a:stCxn id="357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>
                <a:stCxn id="361" idx="1"/>
                <a:endCxn id="36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>
                <a:stCxn id="359" idx="1"/>
                <a:endCxn id="36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>
                <a:stCxn id="356" idx="2"/>
                <a:endCxn id="36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55" idx="1"/>
                <a:endCxn id="36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>
                <a:stCxn id="361" idx="1"/>
                <a:endCxn id="36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>
                <a:stCxn id="359" idx="1"/>
                <a:endCxn id="36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>
                <a:stCxn id="357" idx="1"/>
                <a:endCxn id="36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55" idx="1"/>
                <a:endCxn id="36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TextBox 34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347" name="Group 34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352" name="Oval 35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3" name="TextBox 35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48" name="Straight Connector 347"/>
              <p:cNvCxnSpPr>
                <a:stCxn id="354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>
                <a:stCxn id="356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58" idx="6"/>
                <a:endCxn id="35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>
                <a:stCxn id="360" idx="5"/>
                <a:endCxn id="35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4" name="Cloud 293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78" name="Rectangle 377"/>
          <p:cNvSpPr/>
          <p:nvPr/>
        </p:nvSpPr>
        <p:spPr>
          <a:xfrm>
            <a:off x="6442470" y="4346891"/>
            <a:ext cx="142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WAN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8268802" y="4708145"/>
            <a:ext cx="2151540" cy="1145327"/>
            <a:chOff x="5921942" y="4730811"/>
            <a:chExt cx="2254920" cy="1145327"/>
          </a:xfrm>
        </p:grpSpPr>
        <p:grpSp>
          <p:nvGrpSpPr>
            <p:cNvPr id="380" name="Group 379"/>
            <p:cNvGrpSpPr/>
            <p:nvPr/>
          </p:nvGrpSpPr>
          <p:grpSpPr>
            <a:xfrm>
              <a:off x="6049367" y="4776447"/>
              <a:ext cx="2127495" cy="1099691"/>
              <a:chOff x="6048280" y="4173353"/>
              <a:chExt cx="2127495" cy="1099691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461" name="Oval 46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2" name="TextBox 461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9" name="Oval 45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5" name="Straight Connector 384"/>
              <p:cNvCxnSpPr>
                <a:stCxn id="461" idx="2"/>
                <a:endCxn id="459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6" name="Group 385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7" name="Oval 45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8" name="TextBox 457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7" name="Straight Connector 386"/>
              <p:cNvCxnSpPr>
                <a:stCxn id="459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>
                <a:endCxn id="458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9" name="Group 388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5" name="Oval 45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6" name="TextBox 455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3" name="Oval 45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4" name="TextBox 453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91" name="Straight Connector 390"/>
              <p:cNvCxnSpPr>
                <a:endCxn id="456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>
                <a:endCxn id="454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3" name="Group 392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1" name="Oval 45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2" name="TextBox 451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449" name="Oval 448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0" name="TextBox 449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5" name="Group 394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447" name="Oval 44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96" name="TextBox 395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97" name="Straight Connector 396"/>
              <p:cNvCxnSpPr>
                <a:stCxn id="452" idx="1"/>
                <a:endCxn id="459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>
                <a:stCxn id="449" idx="2"/>
                <a:endCxn id="459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>
                <a:stCxn id="448" idx="1"/>
                <a:endCxn id="459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>
                <a:stCxn id="448" idx="1"/>
                <a:endCxn id="457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>
                <a:stCxn id="462" idx="1"/>
                <a:endCxn id="457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>
                <a:stCxn id="452" idx="1"/>
                <a:endCxn id="457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>
                <a:stCxn id="449" idx="2"/>
                <a:endCxn id="457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>
                <a:stCxn id="462" idx="1"/>
                <a:endCxn id="455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>
                <a:stCxn id="452" idx="1"/>
                <a:endCxn id="455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50" idx="1"/>
                <a:endCxn id="455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>
                <a:stCxn id="448" idx="1"/>
                <a:endCxn id="455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>
                <a:stCxn id="461" idx="2"/>
                <a:endCxn id="453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>
                <a:stCxn id="452" idx="1"/>
                <a:endCxn id="453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>
                <a:stCxn id="450" idx="1"/>
                <a:endCxn id="453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48" idx="1"/>
                <a:endCxn id="454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" name="Group 411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5" name="Oval 44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3" name="Straight Connector 412"/>
              <p:cNvCxnSpPr>
                <a:stCxn id="446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4" name="Group 413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43" name="Oval 44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5" name="Group 414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1" name="Oval 44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2" name="TextBox 441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6" name="Group 415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39" name="Oval 43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7" name="Straight Connector 416"/>
              <p:cNvCxnSpPr>
                <a:stCxn id="443" idx="2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>
                <a:stCxn id="442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>
                <a:stCxn id="440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>
                <a:stCxn id="440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46" idx="1"/>
                <a:endCxn id="451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>
                <a:stCxn id="443" idx="2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>
                <a:stCxn id="442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>
                <a:stCxn id="446" idx="1"/>
                <a:endCxn id="449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>
                <a:stCxn id="444" idx="1"/>
                <a:endCxn id="449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41" idx="2"/>
                <a:endCxn id="449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>
                <a:stCxn id="440" idx="1"/>
                <a:endCxn id="450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stCxn id="446" idx="1"/>
                <a:endCxn id="448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>
                <a:stCxn id="444" idx="1"/>
                <a:endCxn id="448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>
                <a:stCxn id="442" idx="1"/>
                <a:endCxn id="448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>
                <a:stCxn id="440" idx="1"/>
                <a:endCxn id="448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2" name="TextBox 431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4" name="TextBox 433"/>
              <p:cNvSpPr txBox="1"/>
              <p:nvPr/>
            </p:nvSpPr>
            <p:spPr>
              <a:xfrm>
                <a:off x="7971199" y="4627792"/>
                <a:ext cx="204576" cy="77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2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Tn</a:t>
                </a:r>
                <a:endParaRPr lang="fr-FR" sz="2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435" name="Straight Connector 434"/>
              <p:cNvCxnSpPr>
                <a:stCxn id="439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3845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>
                <a:stCxn id="441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793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>
                <a:stCxn id="443" idx="6"/>
                <a:endCxn id="382" idx="1"/>
              </p:cNvCxnSpPr>
              <p:nvPr/>
            </p:nvCxnSpPr>
            <p:spPr>
              <a:xfrm>
                <a:off x="7672931" y="4566481"/>
                <a:ext cx="321863" cy="982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>
                <a:stCxn id="445" idx="5"/>
                <a:endCxn id="382" idx="1"/>
              </p:cNvCxnSpPr>
              <p:nvPr/>
            </p:nvCxnSpPr>
            <p:spPr>
              <a:xfrm>
                <a:off x="7641814" y="4398296"/>
                <a:ext cx="352981" cy="26642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1" name="Cloud 380"/>
            <p:cNvSpPr/>
            <p:nvPr/>
          </p:nvSpPr>
          <p:spPr>
            <a:xfrm rot="402459">
              <a:off x="5921942" y="4730811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Oval 381"/>
            <p:cNvSpPr/>
            <p:nvPr/>
          </p:nvSpPr>
          <p:spPr>
            <a:xfrm>
              <a:off x="7965922" y="5239941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63" name="Rectangle 462"/>
          <p:cNvSpPr/>
          <p:nvPr/>
        </p:nvSpPr>
        <p:spPr>
          <a:xfrm>
            <a:off x="8646092" y="4358510"/>
            <a:ext cx="122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DC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5815492" y="5592792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7968957" y="5575471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7244" y="5904300"/>
            <a:ext cx="6096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968AF"/>
                </a:solidFill>
              </a:rPr>
              <a:t>https://</a:t>
            </a:r>
            <a:r>
              <a:rPr lang="en-US" sz="1400" dirty="0" err="1">
                <a:solidFill>
                  <a:srgbClr val="2968AF"/>
                </a:solidFill>
              </a:rPr>
              <a:t>www.ietf.org</a:t>
            </a:r>
            <a:r>
              <a:rPr lang="en-US" sz="1400" dirty="0">
                <a:solidFill>
                  <a:srgbClr val="2968AF"/>
                </a:solidFill>
              </a:rPr>
              <a:t>/id/draft-filsfils-spring-large-scale-interconnect-03.txt</a:t>
            </a:r>
          </a:p>
        </p:txBody>
      </p:sp>
      <p:sp>
        <p:nvSpPr>
          <p:cNvPr id="466" name="Rectangle 465"/>
          <p:cNvSpPr/>
          <p:nvPr/>
        </p:nvSpPr>
        <p:spPr>
          <a:xfrm>
            <a:off x="587546" y="877012"/>
            <a:ext cx="11244745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Some Voltron Guiding Principles: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Prefer APIs over Protocols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Use new tools: BMP, </a:t>
            </a:r>
            <a:r>
              <a:rPr lang="en-US" dirty="0" err="1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gRPC</a:t>
            </a: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, etc.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rial"/>
              </a:rPr>
              <a:t>And BGP (always BGP)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Avoid legacy tools: SNMP, CLI, PCEP, etc. whenever possible</a:t>
            </a:r>
          </a:p>
          <a:p>
            <a:pPr>
              <a:lnSpc>
                <a:spcPct val="130000"/>
              </a:lnSpc>
            </a:pPr>
            <a:r>
              <a:rPr lang="en-US" i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Avoid making </a:t>
            </a:r>
            <a:r>
              <a:rPr lang="en-US" i="1" dirty="0" err="1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config</a:t>
            </a:r>
            <a:r>
              <a:rPr lang="en-US" i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-state changes to Network/Fabric elements</a:t>
            </a:r>
          </a:p>
        </p:txBody>
      </p:sp>
    </p:spTree>
    <p:extLst>
      <p:ext uri="{BB962C8B-B14F-4D97-AF65-F5344CB8AC3E}">
        <p14:creationId xmlns:p14="http://schemas.microsoft.com/office/powerpoint/2010/main" val="14144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Network Data Collection Infrastructure</a:t>
            </a:r>
            <a:endParaRPr lang="en-US" sz="34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 flipV="1">
            <a:off x="3091134" y="465854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/>
          <p:nvPr/>
        </p:nvCxnSpPr>
        <p:spPr>
          <a:xfrm flipV="1">
            <a:off x="8997481" y="4658160"/>
            <a:ext cx="233876" cy="407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037" y="1728709"/>
            <a:ext cx="753661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PNDA?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70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87270"/>
            <a:ext cx="6042492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smtClean="0"/>
              <a:t>Analytics </a:t>
            </a:r>
            <a:r>
              <a:rPr lang="en-US" sz="3400" b="0" dirty="0" smtClean="0"/>
              <a:t>Applications</a:t>
            </a:r>
            <a:endParaRPr lang="en-US" sz="34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 flipV="1">
            <a:off x="3091134" y="465854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/>
          <p:nvPr/>
        </p:nvCxnSpPr>
        <p:spPr>
          <a:xfrm flipV="1">
            <a:off x="8997481" y="4658160"/>
            <a:ext cx="233876" cy="407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037" y="1728709"/>
            <a:ext cx="753661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PNDA?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6568446" y="625653"/>
            <a:ext cx="725510" cy="372578"/>
            <a:chOff x="6192468" y="2316884"/>
            <a:chExt cx="2890002" cy="372578"/>
          </a:xfrm>
        </p:grpSpPr>
        <p:grpSp>
          <p:nvGrpSpPr>
            <p:cNvPr id="137" name="Group 136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40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138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7305385" y="628812"/>
            <a:ext cx="993886" cy="372578"/>
            <a:chOff x="6192468" y="2316884"/>
            <a:chExt cx="2890002" cy="372578"/>
          </a:xfrm>
        </p:grpSpPr>
        <p:grpSp>
          <p:nvGrpSpPr>
            <p:cNvPr id="158" name="Group 157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61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159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GPS RTT*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8297364" y="624403"/>
            <a:ext cx="1018544" cy="372578"/>
            <a:chOff x="6192468" y="2316884"/>
            <a:chExt cx="2890002" cy="372578"/>
          </a:xfrm>
        </p:grpSpPr>
        <p:grpSp>
          <p:nvGrpSpPr>
            <p:cNvPr id="163" name="Group 162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65" name="Rounded Rectangle 164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66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164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$ per Gb*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555892" y="621103"/>
            <a:ext cx="1548713" cy="6001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E67B09"/>
                </a:solidFill>
                <a:latin typeface="Calibri" charset="0"/>
                <a:ea typeface="Calibri" charset="0"/>
                <a:cs typeface="Calibri" charset="0"/>
              </a:rPr>
              <a:t>* I made these two up, but they sound like  cool analytics apps</a:t>
            </a:r>
            <a:endParaRPr lang="en-US" sz="1100" dirty="0">
              <a:solidFill>
                <a:srgbClr val="E67B0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59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 205"/>
          <p:cNvSpPr/>
          <p:nvPr/>
        </p:nvSpPr>
        <p:spPr>
          <a:xfrm>
            <a:off x="3989362" y="1113753"/>
            <a:ext cx="241547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rgbClr val="B64A4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09695"/>
            <a:ext cx="3560504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br>
              <a:rPr lang="en-US" sz="3400" b="0" dirty="0" smtClean="0"/>
            </a:br>
            <a:r>
              <a:rPr lang="en-US" sz="2000" b="0" dirty="0" err="1" smtClean="0">
                <a:solidFill>
                  <a:schemeClr val="tx2"/>
                </a:solidFill>
              </a:rPr>
              <a:t>Microservices</a:t>
            </a:r>
            <a:r>
              <a:rPr lang="en-US" sz="2000" b="0" dirty="0" smtClean="0">
                <a:solidFill>
                  <a:schemeClr val="tx2"/>
                </a:solidFill>
              </a:rPr>
              <a:t>, API GW, 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and Host Networking</a:t>
            </a:r>
            <a:endParaRPr lang="en-US" sz="20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6" idx="3"/>
          </p:cNvCxnSpPr>
          <p:nvPr/>
        </p:nvCxnSpPr>
        <p:spPr>
          <a:xfrm flipH="1" flipV="1">
            <a:off x="2810154" y="4641131"/>
            <a:ext cx="633818" cy="3195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>
            <a:endCxn id="158" idx="1"/>
          </p:cNvCxnSpPr>
          <p:nvPr/>
        </p:nvCxnSpPr>
        <p:spPr>
          <a:xfrm flipV="1">
            <a:off x="8997481" y="4660985"/>
            <a:ext cx="452492" cy="125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382" y="1728709"/>
            <a:ext cx="665880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rgbClr val="B64A47"/>
                </a:solidFill>
                <a:latin typeface="Calibri" charset="0"/>
                <a:ea typeface="Calibri" charset="0"/>
                <a:cs typeface="Calibri" charset="0"/>
              </a:rPr>
              <a:t>PNDA</a:t>
            </a:r>
            <a:endParaRPr lang="en-US" sz="1600" dirty="0">
              <a:solidFill>
                <a:srgbClr val="B64A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34936" y="4102791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37" name="Straight Connector 136"/>
          <p:cNvCxnSpPr>
            <a:endCxn id="356" idx="6"/>
          </p:cNvCxnSpPr>
          <p:nvPr/>
        </p:nvCxnSpPr>
        <p:spPr>
          <a:xfrm flipH="1" flipV="1">
            <a:off x="2178980" y="4281428"/>
            <a:ext cx="255956" cy="12079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350" idx="6"/>
          </p:cNvCxnSpPr>
          <p:nvPr/>
        </p:nvCxnSpPr>
        <p:spPr>
          <a:xfrm flipH="1">
            <a:off x="2184825" y="4925636"/>
            <a:ext cx="241402" cy="8414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9449973" y="4122645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59" name="Straight Connector 158"/>
          <p:cNvCxnSpPr>
            <a:endCxn id="359" idx="2"/>
          </p:cNvCxnSpPr>
          <p:nvPr/>
        </p:nvCxnSpPr>
        <p:spPr>
          <a:xfrm flipV="1">
            <a:off x="9824788" y="4222887"/>
            <a:ext cx="390931" cy="1336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27" idx="2"/>
          </p:cNvCxnSpPr>
          <p:nvPr/>
        </p:nvCxnSpPr>
        <p:spPr>
          <a:xfrm flipH="1" flipV="1">
            <a:off x="9824788" y="4967533"/>
            <a:ext cx="390931" cy="816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16200000">
            <a:off x="2178123" y="4510045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9167418" y="4518821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4938626" y="1281857"/>
            <a:ext cx="905615" cy="495060"/>
            <a:chOff x="768764" y="2808804"/>
            <a:chExt cx="1759030" cy="468038"/>
          </a:xfrm>
        </p:grpSpPr>
        <p:sp>
          <p:nvSpPr>
            <p:cNvPr id="164" name="Rounded Rectangle 16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5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800000"/>
                </a:solidFill>
                <a:latin typeface="Calibri"/>
              </a:endParaRPr>
            </a:p>
          </p:txBody>
        </p:sp>
      </p:grpSp>
      <p:sp>
        <p:nvSpPr>
          <p:cNvPr id="166" name="Rounded Rectangle 4"/>
          <p:cNvSpPr/>
          <p:nvPr/>
        </p:nvSpPr>
        <p:spPr>
          <a:xfrm>
            <a:off x="4841589" y="1297439"/>
            <a:ext cx="1158108" cy="48694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Path Selection Service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190475" y="1825013"/>
            <a:ext cx="769563" cy="423615"/>
            <a:chOff x="6182613" y="2316882"/>
            <a:chExt cx="1284606" cy="423614"/>
          </a:xfrm>
        </p:grpSpPr>
        <p:sp>
          <p:nvSpPr>
            <p:cNvPr id="168" name="Rounded Rectangle 16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9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Overlay Service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V="1">
            <a:off x="6033379" y="1924896"/>
            <a:ext cx="277345" cy="61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938895" y="1568701"/>
            <a:ext cx="254555" cy="42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5429172" y="2319176"/>
            <a:ext cx="875427" cy="423615"/>
            <a:chOff x="6182613" y="2316882"/>
            <a:chExt cx="1284606" cy="423614"/>
          </a:xfrm>
        </p:grpSpPr>
        <p:sp>
          <p:nvSpPr>
            <p:cNvPr id="178" name="Rounded Rectangle 17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8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Service X</a:t>
              </a: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6182138" y="2251159"/>
            <a:ext cx="245161" cy="1298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398195" y="1581353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01" name="TextBox 200"/>
          <p:cNvSpPr txBox="1"/>
          <p:nvPr/>
        </p:nvSpPr>
        <p:spPr>
          <a:xfrm rot="16200000">
            <a:off x="4166763" y="2003658"/>
            <a:ext cx="818614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API GW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4839792" y="2118849"/>
            <a:ext cx="335083" cy="149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773413" y="1819860"/>
            <a:ext cx="235192" cy="10503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889303" y="2439856"/>
            <a:ext cx="409511" cy="14088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2870541" y="2624959"/>
            <a:ext cx="1409287" cy="139608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191770" y="1819860"/>
            <a:ext cx="80296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Voltron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6568446" y="625653"/>
            <a:ext cx="725510" cy="372578"/>
            <a:chOff x="6192468" y="2316884"/>
            <a:chExt cx="2890002" cy="372578"/>
          </a:xfrm>
        </p:grpSpPr>
        <p:grpSp>
          <p:nvGrpSpPr>
            <p:cNvPr id="209" name="Group 208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2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0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305385" y="628812"/>
            <a:ext cx="993886" cy="372578"/>
            <a:chOff x="6192468" y="2316884"/>
            <a:chExt cx="2890002" cy="372578"/>
          </a:xfrm>
        </p:grpSpPr>
        <p:grpSp>
          <p:nvGrpSpPr>
            <p:cNvPr id="214" name="Group 21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6" name="Rounded Rectangle 21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GPS RTT*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8297364" y="624403"/>
            <a:ext cx="1018544" cy="372578"/>
            <a:chOff x="6192468" y="2316884"/>
            <a:chExt cx="2890002" cy="372578"/>
          </a:xfrm>
        </p:grpSpPr>
        <p:grpSp>
          <p:nvGrpSpPr>
            <p:cNvPr id="220" name="Group 219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22" name="Rounded Rectangle 221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23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21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$ per Gb*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9555892" y="621103"/>
            <a:ext cx="1548713" cy="6001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E67B09"/>
                </a:solidFill>
                <a:latin typeface="Calibri" charset="0"/>
                <a:ea typeface="Calibri" charset="0"/>
                <a:cs typeface="Calibri" charset="0"/>
              </a:rPr>
              <a:t>* I made these two up, but they sure sound like  cool analytics apps</a:t>
            </a:r>
            <a:endParaRPr lang="en-US" sz="1100" dirty="0">
              <a:solidFill>
                <a:srgbClr val="E67B0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 205"/>
          <p:cNvSpPr/>
          <p:nvPr/>
        </p:nvSpPr>
        <p:spPr>
          <a:xfrm>
            <a:off x="3989362" y="1113753"/>
            <a:ext cx="241547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rgbClr val="B64A4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09695"/>
            <a:ext cx="3560504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br>
              <a:rPr lang="en-US" sz="3400" b="0" dirty="0" smtClean="0"/>
            </a:br>
            <a:r>
              <a:rPr lang="en-US" sz="2000" b="0" dirty="0" err="1" smtClean="0">
                <a:solidFill>
                  <a:schemeClr val="tx2"/>
                </a:solidFill>
              </a:rPr>
              <a:t>Microservices</a:t>
            </a:r>
            <a:r>
              <a:rPr lang="en-US" sz="2000" b="0" dirty="0" smtClean="0">
                <a:solidFill>
                  <a:schemeClr val="tx2"/>
                </a:solidFill>
              </a:rPr>
              <a:t>, API GW, 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and Host Networking</a:t>
            </a:r>
            <a:endParaRPr lang="en-US" sz="20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1" name="TextBox 340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6" idx="3"/>
          </p:cNvCxnSpPr>
          <p:nvPr/>
        </p:nvCxnSpPr>
        <p:spPr>
          <a:xfrm flipH="1" flipV="1">
            <a:off x="2810154" y="4641131"/>
            <a:ext cx="633818" cy="3195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>
            <a:endCxn id="158" idx="1"/>
          </p:cNvCxnSpPr>
          <p:nvPr/>
        </p:nvCxnSpPr>
        <p:spPr>
          <a:xfrm flipV="1">
            <a:off x="8997481" y="4660985"/>
            <a:ext cx="452492" cy="125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382" y="1728709"/>
            <a:ext cx="665880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rgbClr val="B64A47"/>
                </a:solidFill>
                <a:latin typeface="Calibri" charset="0"/>
                <a:ea typeface="Calibri" charset="0"/>
                <a:cs typeface="Calibri" charset="0"/>
              </a:rPr>
              <a:t>PNDA</a:t>
            </a:r>
            <a:endParaRPr lang="en-US" sz="1600" dirty="0">
              <a:solidFill>
                <a:srgbClr val="B64A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34936" y="4102791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37" name="Straight Connector 136"/>
          <p:cNvCxnSpPr>
            <a:endCxn id="356" idx="6"/>
          </p:cNvCxnSpPr>
          <p:nvPr/>
        </p:nvCxnSpPr>
        <p:spPr>
          <a:xfrm flipH="1" flipV="1">
            <a:off x="2178980" y="4281428"/>
            <a:ext cx="255956" cy="12079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350" idx="6"/>
          </p:cNvCxnSpPr>
          <p:nvPr/>
        </p:nvCxnSpPr>
        <p:spPr>
          <a:xfrm flipH="1">
            <a:off x="2184825" y="4925636"/>
            <a:ext cx="241402" cy="8414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9449973" y="4122645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59" name="Straight Connector 158"/>
          <p:cNvCxnSpPr>
            <a:endCxn id="359" idx="2"/>
          </p:cNvCxnSpPr>
          <p:nvPr/>
        </p:nvCxnSpPr>
        <p:spPr>
          <a:xfrm flipV="1">
            <a:off x="9824788" y="4222887"/>
            <a:ext cx="390931" cy="1336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27" idx="2"/>
          </p:cNvCxnSpPr>
          <p:nvPr/>
        </p:nvCxnSpPr>
        <p:spPr>
          <a:xfrm flipH="1" flipV="1">
            <a:off x="9824788" y="4967533"/>
            <a:ext cx="390931" cy="816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16200000">
            <a:off x="2178123" y="4510045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9167418" y="4518821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4938626" y="1281857"/>
            <a:ext cx="905615" cy="495060"/>
            <a:chOff x="768764" y="2808804"/>
            <a:chExt cx="1759030" cy="468038"/>
          </a:xfrm>
        </p:grpSpPr>
        <p:sp>
          <p:nvSpPr>
            <p:cNvPr id="164" name="Rounded Rectangle 16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5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800000"/>
                </a:solidFill>
                <a:latin typeface="Calibri"/>
              </a:endParaRPr>
            </a:p>
          </p:txBody>
        </p:sp>
      </p:grpSp>
      <p:sp>
        <p:nvSpPr>
          <p:cNvPr id="166" name="Rounded Rectangle 4"/>
          <p:cNvSpPr/>
          <p:nvPr/>
        </p:nvSpPr>
        <p:spPr>
          <a:xfrm>
            <a:off x="4841589" y="1297439"/>
            <a:ext cx="1158108" cy="48694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Path Selection Service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190475" y="1825013"/>
            <a:ext cx="769563" cy="423615"/>
            <a:chOff x="6182613" y="2316882"/>
            <a:chExt cx="1284606" cy="423614"/>
          </a:xfrm>
        </p:grpSpPr>
        <p:sp>
          <p:nvSpPr>
            <p:cNvPr id="168" name="Rounded Rectangle 16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9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Overlay Service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V="1">
            <a:off x="6033379" y="1924896"/>
            <a:ext cx="277345" cy="61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938895" y="1568701"/>
            <a:ext cx="254555" cy="42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5429172" y="2319176"/>
            <a:ext cx="875427" cy="423615"/>
            <a:chOff x="6182613" y="2316882"/>
            <a:chExt cx="1284606" cy="423614"/>
          </a:xfrm>
        </p:grpSpPr>
        <p:sp>
          <p:nvSpPr>
            <p:cNvPr id="178" name="Rounded Rectangle 17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8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Service X</a:t>
              </a: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6182138" y="2251159"/>
            <a:ext cx="245161" cy="1298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398195" y="1581353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01" name="TextBox 200"/>
          <p:cNvSpPr txBox="1"/>
          <p:nvPr/>
        </p:nvSpPr>
        <p:spPr>
          <a:xfrm rot="16200000">
            <a:off x="4166763" y="2003658"/>
            <a:ext cx="818614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API GW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4839792" y="2118849"/>
            <a:ext cx="335083" cy="149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773413" y="1819860"/>
            <a:ext cx="235192" cy="10503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889303" y="2439856"/>
            <a:ext cx="409511" cy="14088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2870541" y="2624959"/>
            <a:ext cx="1409287" cy="139608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191770" y="1819860"/>
            <a:ext cx="80296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Voltron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6568446" y="625653"/>
            <a:ext cx="725510" cy="372578"/>
            <a:chOff x="6192468" y="2316884"/>
            <a:chExt cx="2890002" cy="372578"/>
          </a:xfrm>
        </p:grpSpPr>
        <p:grpSp>
          <p:nvGrpSpPr>
            <p:cNvPr id="209" name="Group 208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2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0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305385" y="628812"/>
            <a:ext cx="993886" cy="372578"/>
            <a:chOff x="6192468" y="2316884"/>
            <a:chExt cx="2890002" cy="372578"/>
          </a:xfrm>
        </p:grpSpPr>
        <p:grpSp>
          <p:nvGrpSpPr>
            <p:cNvPr id="214" name="Group 21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6" name="Rounded Rectangle 21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GPS RTT*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8297364" y="624403"/>
            <a:ext cx="1018544" cy="372578"/>
            <a:chOff x="6192468" y="2316884"/>
            <a:chExt cx="2890002" cy="372578"/>
          </a:xfrm>
        </p:grpSpPr>
        <p:grpSp>
          <p:nvGrpSpPr>
            <p:cNvPr id="220" name="Group 219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22" name="Rounded Rectangle 221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23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21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$ per Gb*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9555892" y="621103"/>
            <a:ext cx="1548713" cy="6001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E67B09"/>
                </a:solidFill>
                <a:latin typeface="Calibri" charset="0"/>
                <a:ea typeface="Calibri" charset="0"/>
                <a:cs typeface="Calibri" charset="0"/>
              </a:rPr>
              <a:t>* I made these two up, but they sure sound like  cool analytics apps</a:t>
            </a:r>
            <a:endParaRPr lang="en-US" sz="1100" dirty="0">
              <a:solidFill>
                <a:srgbClr val="E67B0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5854211" y="2920120"/>
            <a:ext cx="725510" cy="372578"/>
            <a:chOff x="6192468" y="2316884"/>
            <a:chExt cx="2890002" cy="372578"/>
          </a:xfrm>
        </p:grpSpPr>
        <p:grpSp>
          <p:nvGrpSpPr>
            <p:cNvPr id="226" name="Group 225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1018796" y="2808804"/>
                <a:ext cx="3783731" cy="468038"/>
              </a:xfrm>
              <a:prstGeom prst="roundRect">
                <a:avLst>
                  <a:gd name="adj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29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FF0000"/>
                  </a:solidFill>
                  <a:latin typeface="Calibri"/>
                </a:endParaRPr>
              </a:p>
            </p:txBody>
          </p:sp>
        </p:grpSp>
        <p:sp>
          <p:nvSpPr>
            <p:cNvPr id="227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FF0000"/>
                  </a:solidFill>
                  <a:latin typeface="Calibri"/>
                </a:rPr>
                <a:t>XTC</a:t>
              </a:r>
              <a:endParaRPr lang="en-US" sz="1400" dirty="0">
                <a:solidFill>
                  <a:srgbClr val="FF0000"/>
                </a:solidFill>
                <a:latin typeface="Calibri"/>
              </a:endParaRPr>
            </a:p>
          </p:txBody>
        </p:sp>
      </p:grpSp>
      <p:cxnSp>
        <p:nvCxnSpPr>
          <p:cNvPr id="230" name="Straight Arrow Connector 229"/>
          <p:cNvCxnSpPr/>
          <p:nvPr/>
        </p:nvCxnSpPr>
        <p:spPr>
          <a:xfrm flipV="1">
            <a:off x="6290938" y="906162"/>
            <a:ext cx="525207" cy="215007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41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e latest and greatestFY15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2">
              <a:lumMod val="75000"/>
            </a:schemeClr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The latest and greatestFY15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2">
              <a:lumMod val="75000"/>
            </a:schemeClr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159333</TotalTime>
  <Words>2378</Words>
  <Application>Microsoft Macintosh PowerPoint</Application>
  <PresentationFormat>Widescreen</PresentationFormat>
  <Paragraphs>1212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Broadway</vt:lpstr>
      <vt:lpstr>Calibri</vt:lpstr>
      <vt:lpstr>Ciscolight</vt:lpstr>
      <vt:lpstr>CiscoSans</vt:lpstr>
      <vt:lpstr>CiscoSans ExtraLight</vt:lpstr>
      <vt:lpstr>CiscoSans Thin</vt:lpstr>
      <vt:lpstr>Courier New</vt:lpstr>
      <vt:lpstr>ＭＳ Ｐゴシック</vt:lpstr>
      <vt:lpstr>Verdana</vt:lpstr>
      <vt:lpstr>Arial</vt:lpstr>
      <vt:lpstr>1_The latest and greatestFY15</vt:lpstr>
      <vt:lpstr>2_The latest and greatestFY15</vt:lpstr>
      <vt:lpstr>Voltron Segment Routing Architecture</vt:lpstr>
      <vt:lpstr>Why Does the Host/App Never Appear in our SDN Diagrams?</vt:lpstr>
      <vt:lpstr>Voltron Fundamentals</vt:lpstr>
      <vt:lpstr>SDN is a Big Data Problem</vt:lpstr>
      <vt:lpstr>SDN is a Big Data Problem</vt:lpstr>
      <vt:lpstr>Network Data Collection Infrastructure</vt:lpstr>
      <vt:lpstr>Analytics Applications</vt:lpstr>
      <vt:lpstr>Voltron  Microservices, API GW,  and Host Networking</vt:lpstr>
      <vt:lpstr>Voltron  Microservices, API GW,  and Host Networking</vt:lpstr>
      <vt:lpstr>Initial Use Case – BAF Balancer</vt:lpstr>
      <vt:lpstr>BAF Balancer</vt:lpstr>
      <vt:lpstr>BAF Balancer</vt:lpstr>
      <vt:lpstr>DC Planes Reference – and Anycast SID</vt:lpstr>
      <vt:lpstr>Voltron Microservices, API GW, and Host Networking</vt:lpstr>
      <vt:lpstr>SR and BGP Details</vt:lpstr>
      <vt:lpstr>Voltron SR Control Plane</vt:lpstr>
      <vt:lpstr>Voltron BGP Config</vt:lpstr>
      <vt:lpstr>Voltron SR Dataplane</vt:lpstr>
      <vt:lpstr>Voltron SR Dataplane</vt:lpstr>
      <vt:lpstr>Voltron Host Control and Dataplane</vt:lpstr>
      <vt:lpstr>Voltron Control Plane Scale</vt:lpstr>
      <vt:lpstr>Voltron Control Plane Scale</vt:lpstr>
      <vt:lpstr>Voltron Dataplane Scale</vt:lpstr>
      <vt:lpstr>Voltron Multi-Tenancy</vt:lpstr>
      <vt:lpstr>Voltron Dataplane Scale</vt:lpstr>
      <vt:lpstr>Voltron Traffic Engineering (Path Selection)</vt:lpstr>
      <vt:lpstr>Voltron Traffic Engineering (Path Selection)</vt:lpstr>
      <vt:lpstr>Voltron EPE Traffic Engineering (Peer Selection)</vt:lpstr>
      <vt:lpstr>Voltron EPE Traffic Engineering (Latency Peer Selection)</vt:lpstr>
      <vt:lpstr>Voltron EPE Traffic Engineering ($$ Peer Selection)</vt:lpstr>
      <vt:lpstr>Voltron EPE Traffic Engineering (BW Peer Selection)</vt:lpstr>
      <vt:lpstr>Voltron EPE Traffic Engineering (Peer Selection)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LINDT : Product Roadmap</dc:title>
  <dc:creator>Microsoft Office User</dc:creator>
  <cp:lastModifiedBy>jeff.byzek@gmail.com</cp:lastModifiedBy>
  <cp:revision>682</cp:revision>
  <cp:lastPrinted>2017-08-11T01:37:14Z</cp:lastPrinted>
  <dcterms:created xsi:type="dcterms:W3CDTF">2016-08-07T20:14:52Z</dcterms:created>
  <dcterms:modified xsi:type="dcterms:W3CDTF">2017-08-12T12:08:30Z</dcterms:modified>
</cp:coreProperties>
</file>